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18"/>
  </p:notesMasterIdLst>
  <p:sldIdLst>
    <p:sldId id="292" r:id="rId2"/>
    <p:sldId id="412" r:id="rId3"/>
    <p:sldId id="355" r:id="rId4"/>
    <p:sldId id="413" r:id="rId5"/>
    <p:sldId id="414" r:id="rId6"/>
    <p:sldId id="407" r:id="rId7"/>
    <p:sldId id="411" r:id="rId8"/>
    <p:sldId id="410" r:id="rId9"/>
    <p:sldId id="408" r:id="rId10"/>
    <p:sldId id="409" r:id="rId11"/>
    <p:sldId id="406" r:id="rId12"/>
    <p:sldId id="415" r:id="rId13"/>
    <p:sldId id="417" r:id="rId14"/>
    <p:sldId id="416" r:id="rId15"/>
    <p:sldId id="418" r:id="rId16"/>
    <p:sldId id="368" r:id="rId17"/>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800000"/>
    <a:srgbClr val="FF3300"/>
    <a:srgbClr val="00CC00"/>
    <a:srgbClr val="00FFFF"/>
    <a:srgbClr val="99FF66"/>
    <a:srgbClr val="00FF00"/>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85" autoAdjust="0"/>
    <p:restoredTop sz="89949" autoAdjust="0"/>
  </p:normalViewPr>
  <p:slideViewPr>
    <p:cSldViewPr>
      <p:cViewPr>
        <p:scale>
          <a:sx n="75" d="100"/>
          <a:sy n="75" d="100"/>
        </p:scale>
        <p:origin x="-341"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3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GB"/>
          </a:p>
        </p:txBody>
      </p:sp>
      <p:sp>
        <p:nvSpPr>
          <p:cNvPr id="542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GB"/>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42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Klik om de opmaakprofielen van de modeltekst te bewerken</a:t>
            </a:r>
          </a:p>
          <a:p>
            <a:pPr lvl="1"/>
            <a:r>
              <a:rPr lang="en-GB" smtClean="0"/>
              <a:t>Tweede niveau</a:t>
            </a:r>
          </a:p>
          <a:p>
            <a:pPr lvl="2"/>
            <a:r>
              <a:rPr lang="en-GB" smtClean="0"/>
              <a:t>Derde niveau</a:t>
            </a:r>
          </a:p>
          <a:p>
            <a:pPr lvl="3"/>
            <a:r>
              <a:rPr lang="en-GB" smtClean="0"/>
              <a:t>Vierde niveau</a:t>
            </a:r>
          </a:p>
          <a:p>
            <a:pPr lvl="4"/>
            <a:r>
              <a:rPr lang="en-GB" smtClean="0"/>
              <a:t>Vijfde niveau</a:t>
            </a:r>
          </a:p>
        </p:txBody>
      </p:sp>
      <p:sp>
        <p:nvSpPr>
          <p:cNvPr id="542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GB"/>
          </a:p>
        </p:txBody>
      </p:sp>
      <p:sp>
        <p:nvSpPr>
          <p:cNvPr id="542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6CC472CF-E356-4D82-949C-B49C8AA92832}" type="slidenum">
              <a:rPr lang="en-GB"/>
              <a:pPr/>
              <a:t>‹nr.›</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mtClean="0"/>
              <a:t>  </a:t>
            </a:r>
            <a:endParaRPr lang="nl-NL"/>
          </a:p>
        </p:txBody>
      </p:sp>
      <p:sp>
        <p:nvSpPr>
          <p:cNvPr id="4" name="Tijdelijke aanduiding voor dianummer 3"/>
          <p:cNvSpPr>
            <a:spLocks noGrp="1"/>
          </p:cNvSpPr>
          <p:nvPr>
            <p:ph type="sldNum" sz="quarter" idx="10"/>
          </p:nvPr>
        </p:nvSpPr>
        <p:spPr/>
        <p:txBody>
          <a:bodyPr/>
          <a:lstStyle/>
          <a:p>
            <a:fld id="{6CC472CF-E356-4D82-949C-B49C8AA92832}"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6CC472CF-E356-4D82-949C-B49C8AA92832}" type="slidenum">
              <a:rPr lang="en-GB" smtClean="0"/>
              <a:pPr/>
              <a:t>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endParaRPr lang="en-GB"/>
          </a:p>
        </p:txBody>
      </p:sp>
      <p:sp>
        <p:nvSpPr>
          <p:cNvPr id="5" name="Tijdelijke aanduiding voor voettekst 4"/>
          <p:cNvSpPr>
            <a:spLocks noGrp="1"/>
          </p:cNvSpPr>
          <p:nvPr>
            <p:ph type="ftr" sz="quarter" idx="11"/>
          </p:nvPr>
        </p:nvSpPr>
        <p:spPr/>
        <p:txBody>
          <a:bodyPr/>
          <a:lstStyle>
            <a:lvl1pPr>
              <a:defRPr/>
            </a:lvl1pPr>
          </a:lstStyle>
          <a:p>
            <a:endParaRPr lang="en-GB"/>
          </a:p>
        </p:txBody>
      </p:sp>
      <p:sp>
        <p:nvSpPr>
          <p:cNvPr id="6" name="Tijdelijke aanduiding voor dianummer 5"/>
          <p:cNvSpPr>
            <a:spLocks noGrp="1"/>
          </p:cNvSpPr>
          <p:nvPr>
            <p:ph type="sldNum" sz="quarter" idx="12"/>
          </p:nvPr>
        </p:nvSpPr>
        <p:spPr/>
        <p:txBody>
          <a:bodyPr/>
          <a:lstStyle>
            <a:lvl1pPr>
              <a:defRPr/>
            </a:lvl1pPr>
          </a:lstStyle>
          <a:p>
            <a:fld id="{29E0FA42-C57C-4903-AB5B-CC5F3B57A47B}" type="slidenum">
              <a:rPr lang="en-GB"/>
              <a:pPr/>
              <a:t>‹nr.›</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endParaRPr lang="en-GB"/>
          </a:p>
        </p:txBody>
      </p:sp>
      <p:sp>
        <p:nvSpPr>
          <p:cNvPr id="5" name="Tijdelijke aanduiding voor voettekst 4"/>
          <p:cNvSpPr>
            <a:spLocks noGrp="1"/>
          </p:cNvSpPr>
          <p:nvPr>
            <p:ph type="ftr" sz="quarter" idx="11"/>
          </p:nvPr>
        </p:nvSpPr>
        <p:spPr/>
        <p:txBody>
          <a:bodyPr/>
          <a:lstStyle>
            <a:lvl1pPr>
              <a:defRPr/>
            </a:lvl1pPr>
          </a:lstStyle>
          <a:p>
            <a:endParaRPr lang="en-GB"/>
          </a:p>
        </p:txBody>
      </p:sp>
      <p:sp>
        <p:nvSpPr>
          <p:cNvPr id="6" name="Tijdelijke aanduiding voor dianummer 5"/>
          <p:cNvSpPr>
            <a:spLocks noGrp="1"/>
          </p:cNvSpPr>
          <p:nvPr>
            <p:ph type="sldNum" sz="quarter" idx="12"/>
          </p:nvPr>
        </p:nvSpPr>
        <p:spPr/>
        <p:txBody>
          <a:bodyPr/>
          <a:lstStyle>
            <a:lvl1pPr>
              <a:defRPr/>
            </a:lvl1pPr>
          </a:lstStyle>
          <a:p>
            <a:fld id="{EAE018EC-AA51-4FAE-914E-71214DA9D2D0}" type="slidenum">
              <a:rPr lang="en-GB"/>
              <a:pPr/>
              <a:t>‹nr.›</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endParaRPr lang="en-GB"/>
          </a:p>
        </p:txBody>
      </p:sp>
      <p:sp>
        <p:nvSpPr>
          <p:cNvPr id="5" name="Tijdelijke aanduiding voor voettekst 4"/>
          <p:cNvSpPr>
            <a:spLocks noGrp="1"/>
          </p:cNvSpPr>
          <p:nvPr>
            <p:ph type="ftr" sz="quarter" idx="11"/>
          </p:nvPr>
        </p:nvSpPr>
        <p:spPr/>
        <p:txBody>
          <a:bodyPr/>
          <a:lstStyle>
            <a:lvl1pPr>
              <a:defRPr/>
            </a:lvl1pPr>
          </a:lstStyle>
          <a:p>
            <a:endParaRPr lang="en-GB"/>
          </a:p>
        </p:txBody>
      </p:sp>
      <p:sp>
        <p:nvSpPr>
          <p:cNvPr id="6" name="Tijdelijke aanduiding voor dianummer 5"/>
          <p:cNvSpPr>
            <a:spLocks noGrp="1"/>
          </p:cNvSpPr>
          <p:nvPr>
            <p:ph type="sldNum" sz="quarter" idx="12"/>
          </p:nvPr>
        </p:nvSpPr>
        <p:spPr/>
        <p:txBody>
          <a:bodyPr/>
          <a:lstStyle>
            <a:lvl1pPr>
              <a:defRPr/>
            </a:lvl1pPr>
          </a:lstStyle>
          <a:p>
            <a:fld id="{0C4663D6-7D93-4175-9C14-D3224748CAD7}" type="slidenum">
              <a:rPr lang="en-GB"/>
              <a:pPr/>
              <a:t>‹nr.›</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endParaRPr lang="en-GB"/>
          </a:p>
        </p:txBody>
      </p:sp>
      <p:sp>
        <p:nvSpPr>
          <p:cNvPr id="5" name="Tijdelijke aanduiding voor voettekst 4"/>
          <p:cNvSpPr>
            <a:spLocks noGrp="1"/>
          </p:cNvSpPr>
          <p:nvPr>
            <p:ph type="ftr" sz="quarter" idx="11"/>
          </p:nvPr>
        </p:nvSpPr>
        <p:spPr/>
        <p:txBody>
          <a:bodyPr/>
          <a:lstStyle>
            <a:lvl1pPr>
              <a:defRPr/>
            </a:lvl1pPr>
          </a:lstStyle>
          <a:p>
            <a:endParaRPr lang="en-GB"/>
          </a:p>
        </p:txBody>
      </p:sp>
      <p:sp>
        <p:nvSpPr>
          <p:cNvPr id="6" name="Tijdelijke aanduiding voor dianummer 5"/>
          <p:cNvSpPr>
            <a:spLocks noGrp="1"/>
          </p:cNvSpPr>
          <p:nvPr>
            <p:ph type="sldNum" sz="quarter" idx="12"/>
          </p:nvPr>
        </p:nvSpPr>
        <p:spPr/>
        <p:txBody>
          <a:bodyPr/>
          <a:lstStyle>
            <a:lvl1pPr>
              <a:defRPr/>
            </a:lvl1pPr>
          </a:lstStyle>
          <a:p>
            <a:fld id="{BEBF71CC-2094-454C-BF62-F51D9799B6FE}" type="slidenum">
              <a:rPr lang="en-GB"/>
              <a:pPr/>
              <a:t>‹nr.›</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en-GB"/>
          </a:p>
        </p:txBody>
      </p:sp>
      <p:sp>
        <p:nvSpPr>
          <p:cNvPr id="5" name="Tijdelijke aanduiding voor voettekst 4"/>
          <p:cNvSpPr>
            <a:spLocks noGrp="1"/>
          </p:cNvSpPr>
          <p:nvPr>
            <p:ph type="ftr" sz="quarter" idx="11"/>
          </p:nvPr>
        </p:nvSpPr>
        <p:spPr/>
        <p:txBody>
          <a:bodyPr/>
          <a:lstStyle>
            <a:lvl1pPr>
              <a:defRPr/>
            </a:lvl1pPr>
          </a:lstStyle>
          <a:p>
            <a:endParaRPr lang="en-GB"/>
          </a:p>
        </p:txBody>
      </p:sp>
      <p:sp>
        <p:nvSpPr>
          <p:cNvPr id="6" name="Tijdelijke aanduiding voor dianummer 5"/>
          <p:cNvSpPr>
            <a:spLocks noGrp="1"/>
          </p:cNvSpPr>
          <p:nvPr>
            <p:ph type="sldNum" sz="quarter" idx="12"/>
          </p:nvPr>
        </p:nvSpPr>
        <p:spPr/>
        <p:txBody>
          <a:bodyPr/>
          <a:lstStyle>
            <a:lvl1pPr>
              <a:defRPr/>
            </a:lvl1pPr>
          </a:lstStyle>
          <a:p>
            <a:fld id="{31379C9F-D4A6-485B-A95D-35E38F0F4B74}" type="slidenum">
              <a:rPr lang="en-GB"/>
              <a:pPr/>
              <a:t>‹nr.›</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lvl1pPr>
              <a:defRPr/>
            </a:lvl1pPr>
          </a:lstStyle>
          <a:p>
            <a:endParaRPr lang="en-GB"/>
          </a:p>
        </p:txBody>
      </p:sp>
      <p:sp>
        <p:nvSpPr>
          <p:cNvPr id="6" name="Tijdelijke aanduiding voor voettekst 5"/>
          <p:cNvSpPr>
            <a:spLocks noGrp="1"/>
          </p:cNvSpPr>
          <p:nvPr>
            <p:ph type="ftr" sz="quarter" idx="11"/>
          </p:nvPr>
        </p:nvSpPr>
        <p:spPr/>
        <p:txBody>
          <a:bodyPr/>
          <a:lstStyle>
            <a:lvl1pPr>
              <a:defRPr/>
            </a:lvl1pPr>
          </a:lstStyle>
          <a:p>
            <a:endParaRPr lang="en-GB"/>
          </a:p>
        </p:txBody>
      </p:sp>
      <p:sp>
        <p:nvSpPr>
          <p:cNvPr id="7" name="Tijdelijke aanduiding voor dianummer 6"/>
          <p:cNvSpPr>
            <a:spLocks noGrp="1"/>
          </p:cNvSpPr>
          <p:nvPr>
            <p:ph type="sldNum" sz="quarter" idx="12"/>
          </p:nvPr>
        </p:nvSpPr>
        <p:spPr/>
        <p:txBody>
          <a:bodyPr/>
          <a:lstStyle>
            <a:lvl1pPr>
              <a:defRPr/>
            </a:lvl1pPr>
          </a:lstStyle>
          <a:p>
            <a:fld id="{0C5AD044-5DB9-4671-ACCC-73B8EE91C8D9}" type="slidenum">
              <a:rPr lang="en-GB"/>
              <a:pPr/>
              <a:t>‹nr.›</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lvl1pPr>
              <a:defRPr/>
            </a:lvl1pPr>
          </a:lstStyle>
          <a:p>
            <a:endParaRPr lang="en-GB"/>
          </a:p>
        </p:txBody>
      </p:sp>
      <p:sp>
        <p:nvSpPr>
          <p:cNvPr id="8" name="Tijdelijke aanduiding voor voettekst 7"/>
          <p:cNvSpPr>
            <a:spLocks noGrp="1"/>
          </p:cNvSpPr>
          <p:nvPr>
            <p:ph type="ftr" sz="quarter" idx="11"/>
          </p:nvPr>
        </p:nvSpPr>
        <p:spPr/>
        <p:txBody>
          <a:bodyPr/>
          <a:lstStyle>
            <a:lvl1pPr>
              <a:defRPr/>
            </a:lvl1pPr>
          </a:lstStyle>
          <a:p>
            <a:endParaRPr lang="en-GB"/>
          </a:p>
        </p:txBody>
      </p:sp>
      <p:sp>
        <p:nvSpPr>
          <p:cNvPr id="9" name="Tijdelijke aanduiding voor dianummer 8"/>
          <p:cNvSpPr>
            <a:spLocks noGrp="1"/>
          </p:cNvSpPr>
          <p:nvPr>
            <p:ph type="sldNum" sz="quarter" idx="12"/>
          </p:nvPr>
        </p:nvSpPr>
        <p:spPr/>
        <p:txBody>
          <a:bodyPr/>
          <a:lstStyle>
            <a:lvl1pPr>
              <a:defRPr/>
            </a:lvl1pPr>
          </a:lstStyle>
          <a:p>
            <a:fld id="{9641FD66-F35B-4E49-B99E-DF29F019FDB4}" type="slidenum">
              <a:rPr lang="en-GB"/>
              <a:pPr/>
              <a:t>‹nr.›</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lvl1pPr>
              <a:defRPr/>
            </a:lvl1pPr>
          </a:lstStyle>
          <a:p>
            <a:endParaRPr lang="en-GB"/>
          </a:p>
        </p:txBody>
      </p:sp>
      <p:sp>
        <p:nvSpPr>
          <p:cNvPr id="4" name="Tijdelijke aanduiding voor voettekst 3"/>
          <p:cNvSpPr>
            <a:spLocks noGrp="1"/>
          </p:cNvSpPr>
          <p:nvPr>
            <p:ph type="ftr" sz="quarter" idx="11"/>
          </p:nvPr>
        </p:nvSpPr>
        <p:spPr/>
        <p:txBody>
          <a:bodyPr/>
          <a:lstStyle>
            <a:lvl1pPr>
              <a:defRPr/>
            </a:lvl1pPr>
          </a:lstStyle>
          <a:p>
            <a:endParaRPr lang="en-GB"/>
          </a:p>
        </p:txBody>
      </p:sp>
      <p:sp>
        <p:nvSpPr>
          <p:cNvPr id="5" name="Tijdelijke aanduiding voor dianummer 4"/>
          <p:cNvSpPr>
            <a:spLocks noGrp="1"/>
          </p:cNvSpPr>
          <p:nvPr>
            <p:ph type="sldNum" sz="quarter" idx="12"/>
          </p:nvPr>
        </p:nvSpPr>
        <p:spPr/>
        <p:txBody>
          <a:bodyPr/>
          <a:lstStyle>
            <a:lvl1pPr>
              <a:defRPr/>
            </a:lvl1pPr>
          </a:lstStyle>
          <a:p>
            <a:fld id="{2D453D6A-BB89-4703-9C2A-741D5968997C}" type="slidenum">
              <a:rPr lang="en-GB"/>
              <a:pPr/>
              <a:t>‹nr.›</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en-GB"/>
          </a:p>
        </p:txBody>
      </p:sp>
      <p:sp>
        <p:nvSpPr>
          <p:cNvPr id="3" name="Tijdelijke aanduiding voor voettekst 2"/>
          <p:cNvSpPr>
            <a:spLocks noGrp="1"/>
          </p:cNvSpPr>
          <p:nvPr>
            <p:ph type="ftr" sz="quarter" idx="11"/>
          </p:nvPr>
        </p:nvSpPr>
        <p:spPr/>
        <p:txBody>
          <a:bodyPr/>
          <a:lstStyle>
            <a:lvl1pPr>
              <a:defRPr/>
            </a:lvl1pPr>
          </a:lstStyle>
          <a:p>
            <a:endParaRPr lang="en-GB"/>
          </a:p>
        </p:txBody>
      </p:sp>
      <p:sp>
        <p:nvSpPr>
          <p:cNvPr id="4" name="Tijdelijke aanduiding voor dianummer 3"/>
          <p:cNvSpPr>
            <a:spLocks noGrp="1"/>
          </p:cNvSpPr>
          <p:nvPr>
            <p:ph type="sldNum" sz="quarter" idx="12"/>
          </p:nvPr>
        </p:nvSpPr>
        <p:spPr/>
        <p:txBody>
          <a:bodyPr/>
          <a:lstStyle>
            <a:lvl1pPr>
              <a:defRPr/>
            </a:lvl1pPr>
          </a:lstStyle>
          <a:p>
            <a:fld id="{E572E671-B81B-4087-93B0-9849278D2A59}" type="slidenum">
              <a:rPr lang="en-GB"/>
              <a:pPr/>
              <a:t>‹nr.›</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p>
        </p:txBody>
      </p:sp>
      <p:sp>
        <p:nvSpPr>
          <p:cNvPr id="6" name="Tijdelijke aanduiding voor voettekst 5"/>
          <p:cNvSpPr>
            <a:spLocks noGrp="1"/>
          </p:cNvSpPr>
          <p:nvPr>
            <p:ph type="ftr" sz="quarter" idx="11"/>
          </p:nvPr>
        </p:nvSpPr>
        <p:spPr/>
        <p:txBody>
          <a:bodyPr/>
          <a:lstStyle>
            <a:lvl1pPr>
              <a:defRPr/>
            </a:lvl1pPr>
          </a:lstStyle>
          <a:p>
            <a:endParaRPr lang="en-GB"/>
          </a:p>
        </p:txBody>
      </p:sp>
      <p:sp>
        <p:nvSpPr>
          <p:cNvPr id="7" name="Tijdelijke aanduiding voor dianummer 6"/>
          <p:cNvSpPr>
            <a:spLocks noGrp="1"/>
          </p:cNvSpPr>
          <p:nvPr>
            <p:ph type="sldNum" sz="quarter" idx="12"/>
          </p:nvPr>
        </p:nvSpPr>
        <p:spPr/>
        <p:txBody>
          <a:bodyPr/>
          <a:lstStyle>
            <a:lvl1pPr>
              <a:defRPr/>
            </a:lvl1pPr>
          </a:lstStyle>
          <a:p>
            <a:fld id="{DC1EA2C7-7AFC-4FDB-BEBA-EFD89382D7CF}" type="slidenum">
              <a:rPr lang="en-GB"/>
              <a:pPr/>
              <a:t>‹nr.›</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p>
        </p:txBody>
      </p:sp>
      <p:sp>
        <p:nvSpPr>
          <p:cNvPr id="6" name="Tijdelijke aanduiding voor voettekst 5"/>
          <p:cNvSpPr>
            <a:spLocks noGrp="1"/>
          </p:cNvSpPr>
          <p:nvPr>
            <p:ph type="ftr" sz="quarter" idx="11"/>
          </p:nvPr>
        </p:nvSpPr>
        <p:spPr/>
        <p:txBody>
          <a:bodyPr/>
          <a:lstStyle>
            <a:lvl1pPr>
              <a:defRPr/>
            </a:lvl1pPr>
          </a:lstStyle>
          <a:p>
            <a:endParaRPr lang="en-GB"/>
          </a:p>
        </p:txBody>
      </p:sp>
      <p:sp>
        <p:nvSpPr>
          <p:cNvPr id="7" name="Tijdelijke aanduiding voor dianummer 6"/>
          <p:cNvSpPr>
            <a:spLocks noGrp="1"/>
          </p:cNvSpPr>
          <p:nvPr>
            <p:ph type="sldNum" sz="quarter" idx="12"/>
          </p:nvPr>
        </p:nvSpPr>
        <p:spPr/>
        <p:txBody>
          <a:bodyPr/>
          <a:lstStyle>
            <a:lvl1pPr>
              <a:defRPr/>
            </a:lvl1pPr>
          </a:lstStyle>
          <a:p>
            <a:fld id="{6C2E9F8A-007A-4942-A374-DF83C7A7B3C5}" type="slidenum">
              <a:rPr lang="en-GB"/>
              <a:pPr/>
              <a:t>‹nr.›</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Klik om het opmaakprofiel te bewerken</a:t>
            </a:r>
          </a:p>
        </p:txBody>
      </p:sp>
      <p:sp>
        <p:nvSpPr>
          <p:cNvPr id="522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Klik om de opmaakprofielen van de modeltekst te bewerken</a:t>
            </a:r>
          </a:p>
          <a:p>
            <a:pPr lvl="1"/>
            <a:r>
              <a:rPr lang="en-GB" smtClean="0"/>
              <a:t>Tweede niveau</a:t>
            </a:r>
          </a:p>
          <a:p>
            <a:pPr lvl="2"/>
            <a:r>
              <a:rPr lang="en-GB" smtClean="0"/>
              <a:t>Derde niveau</a:t>
            </a:r>
          </a:p>
          <a:p>
            <a:pPr lvl="3"/>
            <a:r>
              <a:rPr lang="en-GB" smtClean="0"/>
              <a:t>Vierde niveau</a:t>
            </a:r>
          </a:p>
          <a:p>
            <a:pPr lvl="4"/>
            <a:r>
              <a:rPr lang="en-GB" smtClean="0"/>
              <a:t>Vijfde niveau</a:t>
            </a:r>
          </a:p>
        </p:txBody>
      </p:sp>
      <p:sp>
        <p:nvSpPr>
          <p:cNvPr id="52228" name="Rectangle 4"/>
          <p:cNvSpPr>
            <a:spLocks noGrp="1" noChangeArrowheads="1"/>
          </p:cNvSpPr>
          <p:nvPr>
            <p:ph type="dt" sz="half" idx="2"/>
          </p:nvPr>
        </p:nvSpPr>
        <p:spPr bwMode="auto">
          <a:xfrm>
            <a:off x="468313"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endParaRPr lang="en-GB"/>
          </a:p>
        </p:txBody>
      </p:sp>
      <p:sp>
        <p:nvSpPr>
          <p:cNvPr id="52229" name="Rectangle 5"/>
          <p:cNvSpPr>
            <a:spLocks noGrp="1" noChangeArrowheads="1"/>
          </p:cNvSpPr>
          <p:nvPr>
            <p:ph type="ftr" sz="quarter" idx="3"/>
          </p:nvPr>
        </p:nvSpPr>
        <p:spPr bwMode="auto">
          <a:xfrm>
            <a:off x="3059113" y="6237288"/>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GB"/>
          </a:p>
        </p:txBody>
      </p:sp>
      <p:sp>
        <p:nvSpPr>
          <p:cNvPr id="522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A639706E-E25F-48FB-B216-5BF842A7BD75}" type="slidenum">
              <a:rPr lang="en-GB"/>
              <a:pPr/>
              <a:t>‹nr.›</a:t>
            </a:fld>
            <a:endParaRPr lang="en-GB"/>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tse1.mm.bing.net/th?id=OIP.Mbedcf4c4f48daf4bd1ede05cb94d976do0&amp;pid=15.1"/>
          <p:cNvPicPr>
            <a:picLocks noChangeAspect="1" noChangeArrowheads="1"/>
          </p:cNvPicPr>
          <p:nvPr/>
        </p:nvPicPr>
        <p:blipFill>
          <a:blip r:embed="rId3" cstate="print"/>
          <a:srcRect/>
          <a:stretch>
            <a:fillRect/>
          </a:stretch>
        </p:blipFill>
        <p:spPr bwMode="auto">
          <a:xfrm>
            <a:off x="2771800" y="1484784"/>
            <a:ext cx="3605057" cy="4160505"/>
          </a:xfrm>
          <a:prstGeom prst="rect">
            <a:avLst/>
          </a:prstGeom>
          <a:noFill/>
        </p:spPr>
      </p:pic>
      <p:sp>
        <p:nvSpPr>
          <p:cNvPr id="47107" name="Rectangle 3"/>
          <p:cNvSpPr>
            <a:spLocks noGrp="1" noChangeArrowheads="1"/>
          </p:cNvSpPr>
          <p:nvPr>
            <p:ph type="subTitle" idx="1"/>
          </p:nvPr>
        </p:nvSpPr>
        <p:spPr>
          <a:xfrm>
            <a:off x="827584" y="5589240"/>
            <a:ext cx="7416824" cy="1080120"/>
          </a:xfrm>
        </p:spPr>
        <p:txBody>
          <a:bodyPr/>
          <a:lstStyle/>
          <a:p>
            <a:pPr>
              <a:lnSpc>
                <a:spcPct val="90000"/>
              </a:lnSpc>
            </a:pPr>
            <a:r>
              <a:rPr lang="nl-NL" sz="1600" b="1" dirty="0" smtClean="0"/>
              <a:t>Vincent </a:t>
            </a:r>
            <a:r>
              <a:rPr lang="nl-NL" sz="1600" b="1" dirty="0"/>
              <a:t>van Dijk</a:t>
            </a:r>
          </a:p>
          <a:p>
            <a:pPr>
              <a:lnSpc>
                <a:spcPct val="90000"/>
              </a:lnSpc>
            </a:pPr>
            <a:r>
              <a:rPr lang="nl-NL" sz="1600" b="1" dirty="0" err="1"/>
              <a:t>Secretary</a:t>
            </a:r>
            <a:r>
              <a:rPr lang="nl-NL" sz="1600" b="1" dirty="0"/>
              <a:t> General ETIRA </a:t>
            </a:r>
          </a:p>
          <a:p>
            <a:pPr>
              <a:lnSpc>
                <a:spcPct val="90000"/>
              </a:lnSpc>
            </a:pPr>
            <a:r>
              <a:rPr lang="nl-NL" sz="1400" dirty="0" err="1"/>
              <a:t>European</a:t>
            </a:r>
            <a:r>
              <a:rPr lang="nl-NL" sz="1400" dirty="0"/>
              <a:t> Association of Toner &amp; </a:t>
            </a:r>
            <a:r>
              <a:rPr lang="nl-NL" sz="1400" dirty="0" err="1"/>
              <a:t>Inkjet</a:t>
            </a:r>
            <a:r>
              <a:rPr lang="nl-NL" sz="1400" dirty="0"/>
              <a:t> Remanufacturers, Brussels</a:t>
            </a:r>
          </a:p>
          <a:p>
            <a:pPr>
              <a:lnSpc>
                <a:spcPct val="90000"/>
              </a:lnSpc>
            </a:pPr>
            <a:r>
              <a:rPr lang="nl-NL" sz="1400" dirty="0" smtClean="0"/>
              <a:t>Seminars </a:t>
            </a:r>
            <a:r>
              <a:rPr lang="nl-NL" sz="1400" dirty="0" err="1" smtClean="0"/>
              <a:t>remanexpo</a:t>
            </a:r>
            <a:r>
              <a:rPr lang="nl-NL" sz="1400" dirty="0" smtClean="0"/>
              <a:t>@</a:t>
            </a:r>
            <a:r>
              <a:rPr lang="nl-NL" sz="1400" dirty="0" err="1" smtClean="0"/>
              <a:t>paperworld</a:t>
            </a:r>
            <a:r>
              <a:rPr lang="nl-NL" sz="1400" dirty="0" smtClean="0"/>
              <a:t>,  Frankfurt /</a:t>
            </a:r>
            <a:r>
              <a:rPr lang="nl-NL" sz="1400" dirty="0" err="1" smtClean="0"/>
              <a:t>Main</a:t>
            </a:r>
            <a:r>
              <a:rPr lang="nl-NL" sz="1400" dirty="0" smtClean="0"/>
              <a:t>, </a:t>
            </a:r>
            <a:r>
              <a:rPr lang="nl-NL" sz="1400" dirty="0" err="1" smtClean="0"/>
              <a:t>January</a:t>
            </a:r>
            <a:r>
              <a:rPr lang="nl-NL" sz="1400" dirty="0" smtClean="0"/>
              <a:t> 2016</a:t>
            </a:r>
            <a:endParaRPr lang="en-GB" sz="1400" dirty="0"/>
          </a:p>
        </p:txBody>
      </p:sp>
      <p:sp>
        <p:nvSpPr>
          <p:cNvPr id="47108" name="Rectangle 4"/>
          <p:cNvSpPr>
            <a:spLocks noGrp="1" noChangeArrowheads="1"/>
          </p:cNvSpPr>
          <p:nvPr>
            <p:ph type="ctrTitle"/>
          </p:nvPr>
        </p:nvSpPr>
        <p:spPr>
          <a:xfrm>
            <a:off x="251520" y="260648"/>
            <a:ext cx="8603680" cy="1296144"/>
          </a:xfrm>
        </p:spPr>
        <p:txBody>
          <a:bodyPr/>
          <a:lstStyle/>
          <a:p>
            <a:r>
              <a:rPr lang="en-US" sz="3200" b="1" dirty="0" smtClean="0"/>
              <a:t>EU circular economy initiative:  </a:t>
            </a:r>
            <a:br>
              <a:rPr lang="en-US" sz="3200" b="1" dirty="0" smtClean="0"/>
            </a:br>
            <a:r>
              <a:rPr lang="en-US" sz="3200" b="1" dirty="0" smtClean="0"/>
              <a:t>Relevance to the cartridge </a:t>
            </a:r>
            <a:r>
              <a:rPr lang="en-US" sz="3200" b="1" dirty="0" err="1" smtClean="0"/>
              <a:t>reman</a:t>
            </a:r>
            <a:r>
              <a:rPr lang="en-US" sz="3200" b="1" dirty="0" smtClean="0"/>
              <a:t> industry</a:t>
            </a:r>
            <a:endParaRPr lang="en-GB" sz="3200" b="1" dirty="0"/>
          </a:p>
        </p:txBody>
      </p:sp>
      <p:pic>
        <p:nvPicPr>
          <p:cNvPr id="47109" name="Picture 12" descr="relogoF copy (1)"/>
          <p:cNvPicPr>
            <a:picLocks noChangeAspect="1" noChangeArrowheads="1"/>
          </p:cNvPicPr>
          <p:nvPr/>
        </p:nvPicPr>
        <p:blipFill>
          <a:blip r:embed="rId4" cstate="print"/>
          <a:srcRect/>
          <a:stretch>
            <a:fillRect/>
          </a:stretch>
        </p:blipFill>
        <p:spPr bwMode="auto">
          <a:xfrm>
            <a:off x="7991475" y="5661248"/>
            <a:ext cx="1152525" cy="985838"/>
          </a:xfrm>
          <a:prstGeom prst="rect">
            <a:avLst/>
          </a:prstGeom>
          <a:noFill/>
          <a:ln w="9525">
            <a:noFill/>
            <a:miter lim="800000"/>
            <a:headEnd/>
            <a:tailEnd/>
          </a:ln>
          <a:effectLst/>
        </p:spPr>
      </p:pic>
      <p:pic>
        <p:nvPicPr>
          <p:cNvPr id="7" name="Picture 2" descr="C:\Users\Dhr. Van Dijk\Desktop\images.jpg"/>
          <p:cNvPicPr>
            <a:picLocks noChangeAspect="1" noChangeArrowheads="1"/>
          </p:cNvPicPr>
          <p:nvPr/>
        </p:nvPicPr>
        <p:blipFill>
          <a:blip r:embed="rId5" cstate="print"/>
          <a:srcRect l="15696" r="16290"/>
          <a:stretch>
            <a:fillRect/>
          </a:stretch>
        </p:blipFill>
        <p:spPr bwMode="auto">
          <a:xfrm>
            <a:off x="4283968" y="3068960"/>
            <a:ext cx="720080" cy="72008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hr. Van Dijk\AppData\Local\Microsoft\Windows Live Mail\WLMDSS.tmp\WLM81F3.tmp\IMG_4735.JPG"/>
          <p:cNvPicPr>
            <a:picLocks noChangeAspect="1" noChangeArrowheads="1"/>
          </p:cNvPicPr>
          <p:nvPr/>
        </p:nvPicPr>
        <p:blipFill>
          <a:blip r:embed="rId2" cstate="print"/>
          <a:srcRect l="12201" t="8001" r="9838" b="11151"/>
          <a:stretch>
            <a:fillRect/>
          </a:stretch>
        </p:blipFill>
        <p:spPr bwMode="auto">
          <a:xfrm>
            <a:off x="323528" y="404664"/>
            <a:ext cx="8568952" cy="626469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subTitle" idx="4294967295"/>
          </p:nvPr>
        </p:nvSpPr>
        <p:spPr>
          <a:xfrm>
            <a:off x="323528" y="836712"/>
            <a:ext cx="8137525" cy="5544616"/>
          </a:xfrm>
          <a:ln>
            <a:noFill/>
          </a:ln>
        </p:spPr>
        <p:txBody>
          <a:bodyPr/>
          <a:lstStyle/>
          <a:p>
            <a:pPr marL="0" indent="0">
              <a:buNone/>
            </a:pPr>
            <a:endParaRPr lang="en-US" sz="2800" b="1" dirty="0" smtClean="0"/>
          </a:p>
          <a:p>
            <a:pPr marL="0" indent="0">
              <a:buNone/>
            </a:pPr>
            <a:r>
              <a:rPr lang="en-US" sz="2800" b="1" dirty="0" err="1" smtClean="0"/>
              <a:t>Ecodesign</a:t>
            </a:r>
            <a:r>
              <a:rPr lang="en-US" sz="2800" b="1" dirty="0" smtClean="0"/>
              <a:t> </a:t>
            </a:r>
            <a:r>
              <a:rPr lang="en-US" sz="2800" b="1" dirty="0" smtClean="0"/>
              <a:t>Voluntary Agreement OEM / EU:</a:t>
            </a:r>
          </a:p>
          <a:p>
            <a:pPr marL="0" indent="0">
              <a:buNone/>
            </a:pPr>
            <a:r>
              <a:rPr lang="en-US" sz="2400" dirty="0" smtClean="0"/>
              <a:t>-More compliant printers</a:t>
            </a:r>
          </a:p>
          <a:p>
            <a:pPr marL="0" indent="0">
              <a:buNone/>
            </a:pPr>
            <a:r>
              <a:rPr lang="en-US" sz="2400" dirty="0" smtClean="0"/>
              <a:t>-end of escape clause </a:t>
            </a:r>
          </a:p>
          <a:p>
            <a:pPr marL="0" indent="0">
              <a:buNone/>
            </a:pPr>
            <a:endParaRPr lang="en-US" sz="2400" dirty="0" smtClean="0"/>
          </a:p>
          <a:p>
            <a:pPr marL="0" indent="0">
              <a:buNone/>
            </a:pPr>
            <a:r>
              <a:rPr lang="en-US" sz="2800" b="1" dirty="0" smtClean="0"/>
              <a:t>Waste:</a:t>
            </a:r>
          </a:p>
          <a:p>
            <a:pPr marL="0" indent="0">
              <a:buNone/>
            </a:pPr>
            <a:r>
              <a:rPr lang="en-US" sz="2400" dirty="0" smtClean="0"/>
              <a:t>-higher take-back ratio</a:t>
            </a:r>
          </a:p>
          <a:p>
            <a:pPr marL="0" indent="0">
              <a:buNone/>
            </a:pPr>
            <a:r>
              <a:rPr lang="en-US" sz="2400" dirty="0" smtClean="0"/>
              <a:t>-no need for </a:t>
            </a:r>
            <a:r>
              <a:rPr lang="en-US" sz="2400" dirty="0" err="1" smtClean="0"/>
              <a:t>licence</a:t>
            </a:r>
            <a:r>
              <a:rPr lang="en-US" sz="2400" dirty="0" smtClean="0"/>
              <a:t> to remanufacture</a:t>
            </a:r>
          </a:p>
          <a:p>
            <a:pPr marL="0" indent="0">
              <a:buNone/>
            </a:pPr>
            <a:r>
              <a:rPr lang="en-US" sz="2400" dirty="0" smtClean="0"/>
              <a:t>-imported </a:t>
            </a:r>
            <a:r>
              <a:rPr lang="en-US" sz="2400" dirty="0" err="1" smtClean="0"/>
              <a:t>newbuilts</a:t>
            </a:r>
            <a:r>
              <a:rPr lang="en-US" sz="2400" dirty="0" smtClean="0"/>
              <a:t> subject to level playing field</a:t>
            </a:r>
          </a:p>
          <a:p>
            <a:pPr marL="0" indent="0">
              <a:buNone/>
            </a:pPr>
            <a:r>
              <a:rPr lang="en-US" sz="2400" dirty="0" smtClean="0"/>
              <a:t>-easier cross-border transport of empties</a:t>
            </a:r>
          </a:p>
          <a:p>
            <a:pPr marL="0" indent="0">
              <a:buNone/>
            </a:pPr>
            <a:endParaRPr lang="en-US" sz="2400" b="1" dirty="0" smtClean="0"/>
          </a:p>
          <a:p>
            <a:pPr marL="0" indent="0">
              <a:buNone/>
            </a:pPr>
            <a:r>
              <a:rPr lang="en-US" sz="2400" b="1" dirty="0" smtClean="0"/>
              <a:t>RESULT: </a:t>
            </a:r>
            <a:r>
              <a:rPr lang="en-US" sz="2400" b="1" dirty="0" smtClean="0">
                <a:solidFill>
                  <a:srgbClr val="FF0000"/>
                </a:solidFill>
              </a:rPr>
              <a:t>More demand for remanufactured cart’s !</a:t>
            </a:r>
          </a:p>
          <a:p>
            <a:pPr marL="0" indent="0">
              <a:buNone/>
            </a:pPr>
            <a:endParaRPr lang="en-US" sz="2800" b="1" dirty="0" smtClean="0"/>
          </a:p>
        </p:txBody>
      </p:sp>
      <p:sp>
        <p:nvSpPr>
          <p:cNvPr id="88069" name="Text Box 5"/>
          <p:cNvSpPr txBox="1">
            <a:spLocks noChangeArrowheads="1"/>
          </p:cNvSpPr>
          <p:nvPr/>
        </p:nvSpPr>
        <p:spPr bwMode="auto">
          <a:xfrm>
            <a:off x="4746625" y="1181100"/>
            <a:ext cx="184150" cy="457200"/>
          </a:xfrm>
          <a:prstGeom prst="rect">
            <a:avLst/>
          </a:prstGeom>
          <a:noFill/>
          <a:ln w="76200" cmpd="tri">
            <a:noFill/>
            <a:prstDash val="sysDot"/>
            <a:miter lim="800000"/>
            <a:headEnd/>
            <a:tailEnd/>
          </a:ln>
        </p:spPr>
        <p:txBody>
          <a:bodyPr wrap="none" anchor="ctr">
            <a:spAutoFit/>
          </a:bodyPr>
          <a:lstStyle/>
          <a:p>
            <a:pPr algn="ctr">
              <a:spcBef>
                <a:spcPct val="50000"/>
              </a:spcBef>
            </a:pPr>
            <a:endParaRPr lang="nl-NL" sz="2400" b="1"/>
          </a:p>
        </p:txBody>
      </p:sp>
      <p:sp>
        <p:nvSpPr>
          <p:cNvPr id="5" name="Tekstvak 4"/>
          <p:cNvSpPr txBox="1"/>
          <p:nvPr/>
        </p:nvSpPr>
        <p:spPr>
          <a:xfrm>
            <a:off x="475928" y="341040"/>
            <a:ext cx="8352928" cy="584775"/>
          </a:xfrm>
          <a:prstGeom prst="rect">
            <a:avLst/>
          </a:prstGeom>
          <a:noFill/>
          <a:ln w="25400">
            <a:solidFill>
              <a:schemeClr val="tx1"/>
            </a:solidFill>
          </a:ln>
        </p:spPr>
        <p:txBody>
          <a:bodyPr wrap="square" rtlCol="0">
            <a:spAutoFit/>
          </a:bodyPr>
          <a:lstStyle/>
          <a:p>
            <a:r>
              <a:rPr lang="nl-NL" sz="3200" b="1" dirty="0" err="1" smtClean="0"/>
              <a:t>Benefits</a:t>
            </a:r>
            <a:r>
              <a:rPr lang="nl-NL" sz="3200" b="1" dirty="0" smtClean="0"/>
              <a:t> to </a:t>
            </a:r>
            <a:r>
              <a:rPr lang="nl-NL" sz="3200" b="1" dirty="0" err="1" smtClean="0"/>
              <a:t>cartridge</a:t>
            </a:r>
            <a:r>
              <a:rPr lang="nl-NL" sz="3200" b="1" dirty="0" smtClean="0"/>
              <a:t> </a:t>
            </a:r>
            <a:r>
              <a:rPr lang="nl-NL" sz="3200" b="1" dirty="0" err="1" smtClean="0"/>
              <a:t>reman</a:t>
            </a:r>
            <a:r>
              <a:rPr lang="nl-NL" sz="3200" b="1" dirty="0" smtClean="0"/>
              <a:t> </a:t>
            </a:r>
            <a:r>
              <a:rPr lang="nl-NL" sz="3200" b="1" dirty="0" err="1" smtClean="0"/>
              <a:t>industry</a:t>
            </a:r>
            <a:r>
              <a:rPr lang="nl-NL" sz="3200" b="1" dirty="0" smtClean="0"/>
              <a:t> </a:t>
            </a:r>
            <a:endParaRPr lang="nl-NL" sz="32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88066">
                                            <p:txEl>
                                              <p:pRg st="1" end="1"/>
                                            </p:txEl>
                                          </p:spTgt>
                                        </p:tgtEl>
                                        <p:attrNameLst>
                                          <p:attrName>style.visibility</p:attrName>
                                        </p:attrNameLst>
                                      </p:cBhvr>
                                      <p:to>
                                        <p:strVal val="visible"/>
                                      </p:to>
                                    </p:set>
                                    <p:anim calcmode="lin" valueType="num">
                                      <p:cBhvr additive="base">
                                        <p:cTn id="7" dur="500" fill="hold"/>
                                        <p:tgtEl>
                                          <p:spTgt spid="88066">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806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88066">
                                            <p:txEl>
                                              <p:pRg st="2" end="2"/>
                                            </p:txEl>
                                          </p:spTgt>
                                        </p:tgtEl>
                                        <p:attrNameLst>
                                          <p:attrName>style.visibility</p:attrName>
                                        </p:attrNameLst>
                                      </p:cBhvr>
                                      <p:to>
                                        <p:strVal val="visible"/>
                                      </p:to>
                                    </p:set>
                                    <p:anim calcmode="lin" valueType="num">
                                      <p:cBhvr additive="base">
                                        <p:cTn id="13" dur="500" fill="hold"/>
                                        <p:tgtEl>
                                          <p:spTgt spid="88066">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806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88066">
                                            <p:txEl>
                                              <p:pRg st="3" end="3"/>
                                            </p:txEl>
                                          </p:spTgt>
                                        </p:tgtEl>
                                        <p:attrNameLst>
                                          <p:attrName>style.visibility</p:attrName>
                                        </p:attrNameLst>
                                      </p:cBhvr>
                                      <p:to>
                                        <p:strVal val="visible"/>
                                      </p:to>
                                    </p:set>
                                    <p:anim calcmode="lin" valueType="num">
                                      <p:cBhvr additive="base">
                                        <p:cTn id="19" dur="500" fill="hold"/>
                                        <p:tgtEl>
                                          <p:spTgt spid="88066">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806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88066">
                                            <p:txEl>
                                              <p:pRg st="5" end="5"/>
                                            </p:txEl>
                                          </p:spTgt>
                                        </p:tgtEl>
                                        <p:attrNameLst>
                                          <p:attrName>style.visibility</p:attrName>
                                        </p:attrNameLst>
                                      </p:cBhvr>
                                      <p:to>
                                        <p:strVal val="visible"/>
                                      </p:to>
                                    </p:set>
                                    <p:anim calcmode="lin" valueType="num">
                                      <p:cBhvr additive="base">
                                        <p:cTn id="25" dur="500" fill="hold"/>
                                        <p:tgtEl>
                                          <p:spTgt spid="88066">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806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88066">
                                            <p:txEl>
                                              <p:pRg st="6" end="6"/>
                                            </p:txEl>
                                          </p:spTgt>
                                        </p:tgtEl>
                                        <p:attrNameLst>
                                          <p:attrName>style.visibility</p:attrName>
                                        </p:attrNameLst>
                                      </p:cBhvr>
                                      <p:to>
                                        <p:strVal val="visible"/>
                                      </p:to>
                                    </p:set>
                                    <p:anim calcmode="lin" valueType="num">
                                      <p:cBhvr additive="base">
                                        <p:cTn id="31" dur="500" fill="hold"/>
                                        <p:tgtEl>
                                          <p:spTgt spid="88066">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8806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nodeType="clickEffect">
                                  <p:stCondLst>
                                    <p:cond delay="0"/>
                                  </p:stCondLst>
                                  <p:childTnLst>
                                    <p:set>
                                      <p:cBhvr>
                                        <p:cTn id="36" dur="1" fill="hold">
                                          <p:stCondLst>
                                            <p:cond delay="0"/>
                                          </p:stCondLst>
                                        </p:cTn>
                                        <p:tgtEl>
                                          <p:spTgt spid="88066">
                                            <p:txEl>
                                              <p:pRg st="7" end="7"/>
                                            </p:txEl>
                                          </p:spTgt>
                                        </p:tgtEl>
                                        <p:attrNameLst>
                                          <p:attrName>style.visibility</p:attrName>
                                        </p:attrNameLst>
                                      </p:cBhvr>
                                      <p:to>
                                        <p:strVal val="visible"/>
                                      </p:to>
                                    </p:set>
                                    <p:anim calcmode="lin" valueType="num">
                                      <p:cBhvr additive="base">
                                        <p:cTn id="37" dur="500" fill="hold"/>
                                        <p:tgtEl>
                                          <p:spTgt spid="88066">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8806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nodeType="clickEffect">
                                  <p:stCondLst>
                                    <p:cond delay="0"/>
                                  </p:stCondLst>
                                  <p:childTnLst>
                                    <p:set>
                                      <p:cBhvr>
                                        <p:cTn id="42" dur="1" fill="hold">
                                          <p:stCondLst>
                                            <p:cond delay="0"/>
                                          </p:stCondLst>
                                        </p:cTn>
                                        <p:tgtEl>
                                          <p:spTgt spid="88066">
                                            <p:txEl>
                                              <p:pRg st="8" end="8"/>
                                            </p:txEl>
                                          </p:spTgt>
                                        </p:tgtEl>
                                        <p:attrNameLst>
                                          <p:attrName>style.visibility</p:attrName>
                                        </p:attrNameLst>
                                      </p:cBhvr>
                                      <p:to>
                                        <p:strVal val="visible"/>
                                      </p:to>
                                    </p:set>
                                    <p:anim calcmode="lin" valueType="num">
                                      <p:cBhvr additive="base">
                                        <p:cTn id="43" dur="500" fill="hold"/>
                                        <p:tgtEl>
                                          <p:spTgt spid="88066">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8806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6" fill="hold" nodeType="clickEffect">
                                  <p:stCondLst>
                                    <p:cond delay="0"/>
                                  </p:stCondLst>
                                  <p:childTnLst>
                                    <p:set>
                                      <p:cBhvr>
                                        <p:cTn id="48" dur="1" fill="hold">
                                          <p:stCondLst>
                                            <p:cond delay="0"/>
                                          </p:stCondLst>
                                        </p:cTn>
                                        <p:tgtEl>
                                          <p:spTgt spid="88066">
                                            <p:txEl>
                                              <p:pRg st="9" end="9"/>
                                            </p:txEl>
                                          </p:spTgt>
                                        </p:tgtEl>
                                        <p:attrNameLst>
                                          <p:attrName>style.visibility</p:attrName>
                                        </p:attrNameLst>
                                      </p:cBhvr>
                                      <p:to>
                                        <p:strVal val="visible"/>
                                      </p:to>
                                    </p:set>
                                    <p:anim calcmode="lin" valueType="num">
                                      <p:cBhvr additive="base">
                                        <p:cTn id="49" dur="500" fill="hold"/>
                                        <p:tgtEl>
                                          <p:spTgt spid="88066">
                                            <p:txEl>
                                              <p:pRg st="9" end="9"/>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8806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6" fill="hold" nodeType="clickEffect">
                                  <p:stCondLst>
                                    <p:cond delay="0"/>
                                  </p:stCondLst>
                                  <p:childTnLst>
                                    <p:set>
                                      <p:cBhvr>
                                        <p:cTn id="54" dur="1" fill="hold">
                                          <p:stCondLst>
                                            <p:cond delay="0"/>
                                          </p:stCondLst>
                                        </p:cTn>
                                        <p:tgtEl>
                                          <p:spTgt spid="88066">
                                            <p:txEl>
                                              <p:pRg st="11" end="11"/>
                                            </p:txEl>
                                          </p:spTgt>
                                        </p:tgtEl>
                                        <p:attrNameLst>
                                          <p:attrName>style.visibility</p:attrName>
                                        </p:attrNameLst>
                                      </p:cBhvr>
                                      <p:to>
                                        <p:strVal val="visible"/>
                                      </p:to>
                                    </p:set>
                                    <p:anim calcmode="lin" valueType="num">
                                      <p:cBhvr additive="base">
                                        <p:cTn id="55" dur="500" fill="hold"/>
                                        <p:tgtEl>
                                          <p:spTgt spid="88066">
                                            <p:txEl>
                                              <p:pRg st="11" end="11"/>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88066">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subTitle" idx="4294967295"/>
          </p:nvPr>
        </p:nvSpPr>
        <p:spPr>
          <a:xfrm>
            <a:off x="323528" y="836712"/>
            <a:ext cx="8137525" cy="5544616"/>
          </a:xfrm>
          <a:ln>
            <a:noFill/>
          </a:ln>
        </p:spPr>
        <p:txBody>
          <a:bodyPr/>
          <a:lstStyle/>
          <a:p>
            <a:pPr marL="0" indent="0">
              <a:buNone/>
            </a:pPr>
            <a:r>
              <a:rPr lang="en-US" sz="2800" b="1" dirty="0" smtClean="0"/>
              <a:t>Quality standardization of secondary </a:t>
            </a:r>
            <a:r>
              <a:rPr lang="en-US" sz="2800" b="1" dirty="0" err="1" smtClean="0"/>
              <a:t>markjet</a:t>
            </a:r>
            <a:r>
              <a:rPr lang="en-US" sz="2800" b="1" dirty="0" smtClean="0"/>
              <a:t> raw materials</a:t>
            </a:r>
          </a:p>
          <a:p>
            <a:pPr marL="0" indent="0">
              <a:buNone/>
            </a:pPr>
            <a:r>
              <a:rPr lang="en-US" sz="2400" dirty="0" smtClean="0"/>
              <a:t>-enhanced industry image </a:t>
            </a:r>
          </a:p>
          <a:p>
            <a:pPr marL="0" indent="0">
              <a:buNone/>
            </a:pPr>
            <a:r>
              <a:rPr lang="en-US" sz="2400" dirty="0" smtClean="0"/>
              <a:t>-recognition of </a:t>
            </a:r>
            <a:r>
              <a:rPr lang="en-US" sz="2400" dirty="0" err="1" smtClean="0"/>
              <a:t>reman</a:t>
            </a:r>
            <a:r>
              <a:rPr lang="en-US" sz="2400" dirty="0" smtClean="0"/>
              <a:t> cart quality</a:t>
            </a:r>
          </a:p>
          <a:p>
            <a:pPr marL="0" indent="0">
              <a:buNone/>
            </a:pPr>
            <a:endParaRPr lang="en-US" sz="2400" b="1" dirty="0" smtClean="0"/>
          </a:p>
          <a:p>
            <a:pPr marL="0" indent="0">
              <a:buNone/>
            </a:pPr>
            <a:r>
              <a:rPr lang="en-US" sz="2800" b="1" dirty="0" smtClean="0"/>
              <a:t>Financial incentives</a:t>
            </a:r>
          </a:p>
          <a:p>
            <a:pPr marL="0" indent="0">
              <a:buNone/>
            </a:pPr>
            <a:r>
              <a:rPr lang="en-US" sz="2400" dirty="0" smtClean="0"/>
              <a:t>-access to more sources of funding </a:t>
            </a:r>
          </a:p>
          <a:p>
            <a:pPr marL="0" indent="0">
              <a:buNone/>
            </a:pPr>
            <a:endParaRPr lang="en-US" sz="2400" b="1" dirty="0" smtClean="0"/>
          </a:p>
          <a:p>
            <a:pPr marL="0" indent="0">
              <a:buNone/>
            </a:pPr>
            <a:r>
              <a:rPr lang="en-US" sz="2800" b="1" dirty="0" smtClean="0"/>
              <a:t>GPP/</a:t>
            </a:r>
            <a:r>
              <a:rPr lang="en-US" sz="2800" b="1" dirty="0" err="1" smtClean="0"/>
              <a:t>Ecolabel</a:t>
            </a:r>
            <a:r>
              <a:rPr lang="en-US" sz="2800" b="1" dirty="0" smtClean="0"/>
              <a:t>:</a:t>
            </a:r>
          </a:p>
          <a:p>
            <a:pPr marL="0" indent="0">
              <a:buNone/>
            </a:pPr>
            <a:r>
              <a:rPr lang="en-US" sz="2400" dirty="0" smtClean="0"/>
              <a:t>-public </a:t>
            </a:r>
            <a:r>
              <a:rPr lang="en-US" sz="2400" dirty="0" err="1" smtClean="0"/>
              <a:t>organisations</a:t>
            </a:r>
            <a:r>
              <a:rPr lang="en-US" sz="2400" dirty="0" smtClean="0"/>
              <a:t> to prefer </a:t>
            </a:r>
            <a:r>
              <a:rPr lang="en-US" sz="2400" dirty="0" err="1" smtClean="0"/>
              <a:t>reman</a:t>
            </a:r>
            <a:r>
              <a:rPr lang="en-US" sz="2400" dirty="0" smtClean="0"/>
              <a:t> in tenders </a:t>
            </a:r>
          </a:p>
          <a:p>
            <a:pPr marL="0" indent="0">
              <a:buNone/>
            </a:pPr>
            <a:r>
              <a:rPr lang="en-US" sz="2400" dirty="0" smtClean="0"/>
              <a:t>-</a:t>
            </a:r>
            <a:r>
              <a:rPr lang="en-US" sz="2400" dirty="0" err="1" smtClean="0"/>
              <a:t>Ecolabel</a:t>
            </a:r>
            <a:r>
              <a:rPr lang="en-US" sz="2400" dirty="0" smtClean="0"/>
              <a:t>-certified printers </a:t>
            </a:r>
          </a:p>
          <a:p>
            <a:pPr marL="0" indent="0">
              <a:buNone/>
            </a:pPr>
            <a:endParaRPr lang="en-US" sz="2400" b="1" dirty="0" smtClean="0"/>
          </a:p>
          <a:p>
            <a:pPr marL="0" indent="0">
              <a:buNone/>
            </a:pPr>
            <a:r>
              <a:rPr lang="en-US" sz="2400" b="1" dirty="0" smtClean="0"/>
              <a:t>RESULT: </a:t>
            </a:r>
            <a:r>
              <a:rPr lang="en-US" sz="2400" b="1" dirty="0" smtClean="0">
                <a:solidFill>
                  <a:srgbClr val="FF0000"/>
                </a:solidFill>
              </a:rPr>
              <a:t>More demand for remanufactured cart’s !</a:t>
            </a:r>
          </a:p>
          <a:p>
            <a:pPr marL="0" indent="0">
              <a:buNone/>
            </a:pPr>
            <a:endParaRPr lang="en-US" sz="2800" b="1" dirty="0" smtClean="0"/>
          </a:p>
        </p:txBody>
      </p:sp>
      <p:sp>
        <p:nvSpPr>
          <p:cNvPr id="88069" name="Text Box 5"/>
          <p:cNvSpPr txBox="1">
            <a:spLocks noChangeArrowheads="1"/>
          </p:cNvSpPr>
          <p:nvPr/>
        </p:nvSpPr>
        <p:spPr bwMode="auto">
          <a:xfrm>
            <a:off x="4746625" y="1181100"/>
            <a:ext cx="184150" cy="457200"/>
          </a:xfrm>
          <a:prstGeom prst="rect">
            <a:avLst/>
          </a:prstGeom>
          <a:noFill/>
          <a:ln w="76200" cmpd="tri">
            <a:noFill/>
            <a:prstDash val="sysDot"/>
            <a:miter lim="800000"/>
            <a:headEnd/>
            <a:tailEnd/>
          </a:ln>
        </p:spPr>
        <p:txBody>
          <a:bodyPr wrap="none" anchor="ctr">
            <a:spAutoFit/>
          </a:bodyPr>
          <a:lstStyle/>
          <a:p>
            <a:pPr algn="ctr">
              <a:spcBef>
                <a:spcPct val="50000"/>
              </a:spcBef>
            </a:pPr>
            <a:endParaRPr lang="nl-NL" sz="2400" b="1"/>
          </a:p>
        </p:txBody>
      </p:sp>
      <p:sp>
        <p:nvSpPr>
          <p:cNvPr id="7" name="Tekstvak 6"/>
          <p:cNvSpPr txBox="1"/>
          <p:nvPr/>
        </p:nvSpPr>
        <p:spPr>
          <a:xfrm>
            <a:off x="323528" y="188640"/>
            <a:ext cx="8352928" cy="584775"/>
          </a:xfrm>
          <a:prstGeom prst="rect">
            <a:avLst/>
          </a:prstGeom>
          <a:noFill/>
          <a:ln w="25400">
            <a:solidFill>
              <a:schemeClr val="tx1"/>
            </a:solidFill>
          </a:ln>
        </p:spPr>
        <p:txBody>
          <a:bodyPr wrap="square" rtlCol="0">
            <a:spAutoFit/>
          </a:bodyPr>
          <a:lstStyle/>
          <a:p>
            <a:r>
              <a:rPr lang="nl-NL" sz="3200" b="1" dirty="0" err="1" smtClean="0"/>
              <a:t>Benefits</a:t>
            </a:r>
            <a:r>
              <a:rPr lang="nl-NL" sz="3200" b="1" dirty="0" smtClean="0"/>
              <a:t> to </a:t>
            </a:r>
            <a:r>
              <a:rPr lang="nl-NL" sz="3200" b="1" dirty="0" err="1" smtClean="0"/>
              <a:t>cartridge</a:t>
            </a:r>
            <a:r>
              <a:rPr lang="nl-NL" sz="3200" b="1" dirty="0" smtClean="0"/>
              <a:t> </a:t>
            </a:r>
            <a:r>
              <a:rPr lang="nl-NL" sz="3200" b="1" dirty="0" err="1" smtClean="0"/>
              <a:t>reman</a:t>
            </a:r>
            <a:r>
              <a:rPr lang="nl-NL" sz="3200" b="1" dirty="0" smtClean="0"/>
              <a:t> </a:t>
            </a:r>
            <a:r>
              <a:rPr lang="nl-NL" sz="3200" b="1" dirty="0" err="1" smtClean="0"/>
              <a:t>industry</a:t>
            </a:r>
            <a:r>
              <a:rPr lang="nl-NL" sz="3200" b="1" dirty="0" smtClean="0"/>
              <a:t> (II) </a:t>
            </a:r>
            <a:endParaRPr lang="nl-NL" sz="32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88066">
                                            <p:txEl>
                                              <p:pRg st="11" end="11"/>
                                            </p:txEl>
                                          </p:spTgt>
                                        </p:tgtEl>
                                        <p:attrNameLst>
                                          <p:attrName>style.visibility</p:attrName>
                                        </p:attrNameLst>
                                      </p:cBhvr>
                                      <p:to>
                                        <p:strVal val="visible"/>
                                      </p:to>
                                    </p:set>
                                    <p:anim calcmode="lin" valueType="num">
                                      <p:cBhvr additive="base">
                                        <p:cTn id="7" dur="500" fill="hold"/>
                                        <p:tgtEl>
                                          <p:spTgt spid="88066">
                                            <p:txEl>
                                              <p:pRg st="11" end="1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806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88066">
                                            <p:txEl>
                                              <p:pRg st="0" end="0"/>
                                            </p:txEl>
                                          </p:spTgt>
                                        </p:tgtEl>
                                        <p:attrNameLst>
                                          <p:attrName>style.visibility</p:attrName>
                                        </p:attrNameLst>
                                      </p:cBhvr>
                                      <p:to>
                                        <p:strVal val="visible"/>
                                      </p:to>
                                    </p:set>
                                    <p:anim calcmode="lin" valueType="num">
                                      <p:cBhvr additive="base">
                                        <p:cTn id="13" dur="500" fill="hold"/>
                                        <p:tgtEl>
                                          <p:spTgt spid="88066">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80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88066">
                                            <p:txEl>
                                              <p:pRg st="1" end="1"/>
                                            </p:txEl>
                                          </p:spTgt>
                                        </p:tgtEl>
                                        <p:attrNameLst>
                                          <p:attrName>style.visibility</p:attrName>
                                        </p:attrNameLst>
                                      </p:cBhvr>
                                      <p:to>
                                        <p:strVal val="visible"/>
                                      </p:to>
                                    </p:set>
                                    <p:anim calcmode="lin" valueType="num">
                                      <p:cBhvr additive="base">
                                        <p:cTn id="19" dur="500" fill="hold"/>
                                        <p:tgtEl>
                                          <p:spTgt spid="88066">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806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88066">
                                            <p:txEl>
                                              <p:pRg st="2" end="2"/>
                                            </p:txEl>
                                          </p:spTgt>
                                        </p:tgtEl>
                                        <p:attrNameLst>
                                          <p:attrName>style.visibility</p:attrName>
                                        </p:attrNameLst>
                                      </p:cBhvr>
                                      <p:to>
                                        <p:strVal val="visible"/>
                                      </p:to>
                                    </p:set>
                                    <p:anim calcmode="lin" valueType="num">
                                      <p:cBhvr additive="base">
                                        <p:cTn id="25" dur="500" fill="hold"/>
                                        <p:tgtEl>
                                          <p:spTgt spid="88066">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806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88066">
                                            <p:txEl>
                                              <p:pRg st="4" end="4"/>
                                            </p:txEl>
                                          </p:spTgt>
                                        </p:tgtEl>
                                        <p:attrNameLst>
                                          <p:attrName>style.visibility</p:attrName>
                                        </p:attrNameLst>
                                      </p:cBhvr>
                                      <p:to>
                                        <p:strVal val="visible"/>
                                      </p:to>
                                    </p:set>
                                    <p:anim calcmode="lin" valueType="num">
                                      <p:cBhvr additive="base">
                                        <p:cTn id="31" dur="500" fill="hold"/>
                                        <p:tgtEl>
                                          <p:spTgt spid="88066">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8806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nodeType="clickEffect">
                                  <p:stCondLst>
                                    <p:cond delay="0"/>
                                  </p:stCondLst>
                                  <p:childTnLst>
                                    <p:set>
                                      <p:cBhvr>
                                        <p:cTn id="36" dur="1" fill="hold">
                                          <p:stCondLst>
                                            <p:cond delay="0"/>
                                          </p:stCondLst>
                                        </p:cTn>
                                        <p:tgtEl>
                                          <p:spTgt spid="88066">
                                            <p:txEl>
                                              <p:pRg st="5" end="5"/>
                                            </p:txEl>
                                          </p:spTgt>
                                        </p:tgtEl>
                                        <p:attrNameLst>
                                          <p:attrName>style.visibility</p:attrName>
                                        </p:attrNameLst>
                                      </p:cBhvr>
                                      <p:to>
                                        <p:strVal val="visible"/>
                                      </p:to>
                                    </p:set>
                                    <p:anim calcmode="lin" valueType="num">
                                      <p:cBhvr additive="base">
                                        <p:cTn id="37" dur="500" fill="hold"/>
                                        <p:tgtEl>
                                          <p:spTgt spid="88066">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8806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nodeType="clickEffect">
                                  <p:stCondLst>
                                    <p:cond delay="0"/>
                                  </p:stCondLst>
                                  <p:childTnLst>
                                    <p:set>
                                      <p:cBhvr>
                                        <p:cTn id="42" dur="1" fill="hold">
                                          <p:stCondLst>
                                            <p:cond delay="0"/>
                                          </p:stCondLst>
                                        </p:cTn>
                                        <p:tgtEl>
                                          <p:spTgt spid="88066">
                                            <p:txEl>
                                              <p:pRg st="7" end="7"/>
                                            </p:txEl>
                                          </p:spTgt>
                                        </p:tgtEl>
                                        <p:attrNameLst>
                                          <p:attrName>style.visibility</p:attrName>
                                        </p:attrNameLst>
                                      </p:cBhvr>
                                      <p:to>
                                        <p:strVal val="visible"/>
                                      </p:to>
                                    </p:set>
                                    <p:anim calcmode="lin" valueType="num">
                                      <p:cBhvr additive="base">
                                        <p:cTn id="43" dur="500" fill="hold"/>
                                        <p:tgtEl>
                                          <p:spTgt spid="88066">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8806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6" fill="hold" nodeType="clickEffect">
                                  <p:stCondLst>
                                    <p:cond delay="0"/>
                                  </p:stCondLst>
                                  <p:childTnLst>
                                    <p:set>
                                      <p:cBhvr>
                                        <p:cTn id="48" dur="1" fill="hold">
                                          <p:stCondLst>
                                            <p:cond delay="0"/>
                                          </p:stCondLst>
                                        </p:cTn>
                                        <p:tgtEl>
                                          <p:spTgt spid="88066">
                                            <p:txEl>
                                              <p:pRg st="8" end="8"/>
                                            </p:txEl>
                                          </p:spTgt>
                                        </p:tgtEl>
                                        <p:attrNameLst>
                                          <p:attrName>style.visibility</p:attrName>
                                        </p:attrNameLst>
                                      </p:cBhvr>
                                      <p:to>
                                        <p:strVal val="visible"/>
                                      </p:to>
                                    </p:set>
                                    <p:anim calcmode="lin" valueType="num">
                                      <p:cBhvr additive="base">
                                        <p:cTn id="49" dur="500" fill="hold"/>
                                        <p:tgtEl>
                                          <p:spTgt spid="88066">
                                            <p:txEl>
                                              <p:pRg st="8" end="8"/>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8806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6" fill="hold" nodeType="clickEffect">
                                  <p:stCondLst>
                                    <p:cond delay="0"/>
                                  </p:stCondLst>
                                  <p:childTnLst>
                                    <p:set>
                                      <p:cBhvr>
                                        <p:cTn id="54" dur="1" fill="hold">
                                          <p:stCondLst>
                                            <p:cond delay="0"/>
                                          </p:stCondLst>
                                        </p:cTn>
                                        <p:tgtEl>
                                          <p:spTgt spid="88066">
                                            <p:txEl>
                                              <p:pRg st="9" end="9"/>
                                            </p:txEl>
                                          </p:spTgt>
                                        </p:tgtEl>
                                        <p:attrNameLst>
                                          <p:attrName>style.visibility</p:attrName>
                                        </p:attrNameLst>
                                      </p:cBhvr>
                                      <p:to>
                                        <p:strVal val="visible"/>
                                      </p:to>
                                    </p:set>
                                    <p:anim calcmode="lin" valueType="num">
                                      <p:cBhvr additive="base">
                                        <p:cTn id="55" dur="500" fill="hold"/>
                                        <p:tgtEl>
                                          <p:spTgt spid="88066">
                                            <p:txEl>
                                              <p:pRg st="9" end="9"/>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8806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subTitle" idx="4294967295"/>
          </p:nvPr>
        </p:nvSpPr>
        <p:spPr>
          <a:xfrm>
            <a:off x="323528" y="1196752"/>
            <a:ext cx="8137525" cy="4824413"/>
          </a:xfrm>
          <a:ln>
            <a:noFill/>
          </a:ln>
        </p:spPr>
        <p:txBody>
          <a:bodyPr/>
          <a:lstStyle/>
          <a:p>
            <a:pPr marL="0" indent="0">
              <a:buFontTx/>
              <a:buNone/>
            </a:pPr>
            <a:r>
              <a:rPr lang="en-US" sz="2400" dirty="0" smtClean="0"/>
              <a:t>EU Council</a:t>
            </a:r>
          </a:p>
          <a:p>
            <a:pPr marL="0" indent="0">
              <a:buFontTx/>
              <a:buNone/>
            </a:pPr>
            <a:r>
              <a:rPr lang="en-US" sz="2400" dirty="0" smtClean="0"/>
              <a:t>-March 2016: Debate</a:t>
            </a:r>
          </a:p>
          <a:p>
            <a:pPr marL="0" indent="0">
              <a:buFontTx/>
              <a:buNone/>
            </a:pPr>
            <a:r>
              <a:rPr lang="en-US" sz="2400" dirty="0" smtClean="0"/>
              <a:t>-June 2016:  Conclusions</a:t>
            </a:r>
          </a:p>
          <a:p>
            <a:pPr marL="0" indent="0">
              <a:buFontTx/>
              <a:buNone/>
            </a:pPr>
            <a:endParaRPr lang="en-US" sz="2400" dirty="0" smtClean="0"/>
          </a:p>
          <a:p>
            <a:pPr marL="0" indent="0">
              <a:buFontTx/>
              <a:buNone/>
            </a:pPr>
            <a:r>
              <a:rPr lang="en-US" sz="2400" dirty="0" smtClean="0"/>
              <a:t>EU Parliament</a:t>
            </a:r>
          </a:p>
          <a:p>
            <a:pPr marL="0" indent="0">
              <a:buFontTx/>
              <a:buNone/>
            </a:pPr>
            <a:r>
              <a:rPr lang="en-US" sz="2400" dirty="0" smtClean="0"/>
              <a:t>-January 2016: </a:t>
            </a:r>
            <a:r>
              <a:rPr lang="en-US" sz="2400" dirty="0" err="1" smtClean="0"/>
              <a:t>rapporteurs</a:t>
            </a:r>
            <a:endParaRPr lang="en-US" sz="2400" dirty="0" smtClean="0"/>
          </a:p>
          <a:p>
            <a:pPr marL="0" indent="0">
              <a:buFontTx/>
              <a:buNone/>
            </a:pPr>
            <a:r>
              <a:rPr lang="en-US" sz="2400" dirty="0" smtClean="0"/>
              <a:t>-Spring/summer: Conclusions</a:t>
            </a:r>
          </a:p>
          <a:p>
            <a:pPr marL="0" indent="0">
              <a:buFontTx/>
              <a:buNone/>
            </a:pPr>
            <a:endParaRPr lang="en-US" sz="2400" dirty="0" smtClean="0"/>
          </a:p>
          <a:p>
            <a:pPr marL="0" indent="0">
              <a:buFontTx/>
              <a:buNone/>
            </a:pPr>
            <a:r>
              <a:rPr lang="en-US" sz="2400" dirty="0" smtClean="0"/>
              <a:t>Summer-Autumn 2016 Adoption</a:t>
            </a:r>
          </a:p>
          <a:p>
            <a:pPr marL="0" indent="0">
              <a:buFontTx/>
              <a:buNone/>
            </a:pPr>
            <a:endParaRPr lang="en-US" sz="2400" dirty="0" smtClean="0"/>
          </a:p>
          <a:p>
            <a:pPr marL="0" indent="0">
              <a:buFontTx/>
              <a:buNone/>
            </a:pPr>
            <a:r>
              <a:rPr lang="en-US" sz="2400" dirty="0" smtClean="0"/>
              <a:t>2017-… Implementation by Member </a:t>
            </a:r>
            <a:r>
              <a:rPr lang="en-US" sz="2400" dirty="0" smtClean="0"/>
              <a:t>States ?</a:t>
            </a:r>
            <a:endParaRPr lang="en-US" sz="2400" dirty="0" smtClean="0"/>
          </a:p>
          <a:p>
            <a:pPr marL="0" indent="0">
              <a:buFontTx/>
              <a:buNone/>
            </a:pPr>
            <a:endParaRPr lang="en-US" sz="2800" dirty="0"/>
          </a:p>
        </p:txBody>
      </p:sp>
      <p:sp>
        <p:nvSpPr>
          <p:cNvPr id="88068" name="Text Box 4"/>
          <p:cNvSpPr txBox="1">
            <a:spLocks noChangeArrowheads="1"/>
          </p:cNvSpPr>
          <p:nvPr/>
        </p:nvSpPr>
        <p:spPr bwMode="auto">
          <a:xfrm>
            <a:off x="3984625" y="533400"/>
            <a:ext cx="184150" cy="457200"/>
          </a:xfrm>
          <a:prstGeom prst="rect">
            <a:avLst/>
          </a:prstGeom>
          <a:noFill/>
          <a:ln w="76200" cmpd="tri">
            <a:noFill/>
            <a:prstDash val="sysDot"/>
            <a:miter lim="800000"/>
            <a:headEnd/>
            <a:tailEnd/>
          </a:ln>
        </p:spPr>
        <p:txBody>
          <a:bodyPr wrap="none" anchor="ctr">
            <a:spAutoFit/>
          </a:bodyPr>
          <a:lstStyle/>
          <a:p>
            <a:pPr algn="ctr">
              <a:spcBef>
                <a:spcPct val="50000"/>
              </a:spcBef>
            </a:pPr>
            <a:endParaRPr lang="nl-NL" sz="2400" b="1"/>
          </a:p>
        </p:txBody>
      </p:sp>
      <p:sp>
        <p:nvSpPr>
          <p:cNvPr id="88069" name="Text Box 5"/>
          <p:cNvSpPr txBox="1">
            <a:spLocks noChangeArrowheads="1"/>
          </p:cNvSpPr>
          <p:nvPr/>
        </p:nvSpPr>
        <p:spPr bwMode="auto">
          <a:xfrm>
            <a:off x="4746625" y="1181100"/>
            <a:ext cx="184150" cy="457200"/>
          </a:xfrm>
          <a:prstGeom prst="rect">
            <a:avLst/>
          </a:prstGeom>
          <a:noFill/>
          <a:ln w="76200" cmpd="tri">
            <a:noFill/>
            <a:prstDash val="sysDot"/>
            <a:miter lim="800000"/>
            <a:headEnd/>
            <a:tailEnd/>
          </a:ln>
        </p:spPr>
        <p:txBody>
          <a:bodyPr wrap="none" anchor="ctr">
            <a:spAutoFit/>
          </a:bodyPr>
          <a:lstStyle/>
          <a:p>
            <a:pPr algn="ctr">
              <a:spcBef>
                <a:spcPct val="50000"/>
              </a:spcBef>
            </a:pPr>
            <a:endParaRPr lang="nl-NL" sz="2400" b="1"/>
          </a:p>
        </p:txBody>
      </p:sp>
      <p:sp>
        <p:nvSpPr>
          <p:cNvPr id="6" name="Rechthoek 5"/>
          <p:cNvSpPr/>
          <p:nvPr/>
        </p:nvSpPr>
        <p:spPr>
          <a:xfrm>
            <a:off x="323528" y="188640"/>
            <a:ext cx="8136904" cy="954107"/>
          </a:xfrm>
          <a:prstGeom prst="rect">
            <a:avLst/>
          </a:prstGeom>
          <a:ln w="34925">
            <a:solidFill>
              <a:schemeClr val="tx1"/>
            </a:solidFill>
          </a:ln>
        </p:spPr>
        <p:txBody>
          <a:bodyPr wrap="square">
            <a:spAutoFit/>
          </a:bodyPr>
          <a:lstStyle/>
          <a:p>
            <a:pPr marL="0" indent="0">
              <a:buNone/>
            </a:pPr>
            <a:r>
              <a:rPr lang="en-US" sz="2800" b="1" dirty="0" smtClean="0"/>
              <a:t>Circular Economy Action Plan: </a:t>
            </a:r>
            <a:r>
              <a:rPr lang="en-US" sz="2800" b="1" dirty="0" smtClean="0"/>
              <a:t>EU </a:t>
            </a:r>
            <a:r>
              <a:rPr lang="en-US" sz="2800" b="1" dirty="0" smtClean="0"/>
              <a:t>and national political trajectory</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475928" y="341040"/>
            <a:ext cx="8352928" cy="584775"/>
          </a:xfrm>
          <a:prstGeom prst="rect">
            <a:avLst/>
          </a:prstGeom>
          <a:noFill/>
          <a:ln w="25400">
            <a:solidFill>
              <a:schemeClr val="tx1"/>
            </a:solidFill>
          </a:ln>
        </p:spPr>
        <p:txBody>
          <a:bodyPr wrap="square" rtlCol="0">
            <a:spAutoFit/>
          </a:bodyPr>
          <a:lstStyle/>
          <a:p>
            <a:r>
              <a:rPr lang="nl-NL" sz="3200" b="1" dirty="0" smtClean="0"/>
              <a:t>Will the </a:t>
            </a:r>
            <a:r>
              <a:rPr lang="nl-NL" sz="3200" b="1" dirty="0" err="1" smtClean="0"/>
              <a:t>proposals</a:t>
            </a:r>
            <a:r>
              <a:rPr lang="nl-NL" sz="3200" b="1" dirty="0" smtClean="0"/>
              <a:t> </a:t>
            </a:r>
            <a:r>
              <a:rPr lang="nl-NL" sz="3200" b="1" dirty="0" err="1" smtClean="0"/>
              <a:t>materialize</a:t>
            </a:r>
            <a:r>
              <a:rPr lang="nl-NL" sz="3200" b="1" dirty="0" smtClean="0"/>
              <a:t> ? </a:t>
            </a:r>
            <a:endParaRPr lang="nl-NL" sz="3200" b="1" dirty="0"/>
          </a:p>
        </p:txBody>
      </p:sp>
      <p:pic>
        <p:nvPicPr>
          <p:cNvPr id="3074" name="Picture 2" descr="http://www.b4rn.org.uk/wp-content/uploads/2011/11/b4rnpointingfinger-300x300.jpg"/>
          <p:cNvPicPr>
            <a:picLocks noChangeAspect="1" noChangeArrowheads="1"/>
          </p:cNvPicPr>
          <p:nvPr/>
        </p:nvPicPr>
        <p:blipFill>
          <a:blip r:embed="rId2" cstate="print"/>
          <a:srcRect/>
          <a:stretch>
            <a:fillRect/>
          </a:stretch>
        </p:blipFill>
        <p:spPr bwMode="auto">
          <a:xfrm>
            <a:off x="2915816" y="1340768"/>
            <a:ext cx="3721596" cy="460851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se1.mm.bing.net/th?&amp;id=OIP.Mfa2431c20dee43760ad0ac7a2b7f1de3o0&amp;w=257&amp;h=300&amp;c=0&amp;pid=1.9&amp;rs=0&amp;p=0"/>
          <p:cNvPicPr>
            <a:picLocks noChangeAspect="1" noChangeArrowheads="1"/>
          </p:cNvPicPr>
          <p:nvPr/>
        </p:nvPicPr>
        <p:blipFill>
          <a:blip r:embed="rId2" cstate="print"/>
          <a:srcRect/>
          <a:stretch>
            <a:fillRect/>
          </a:stretch>
        </p:blipFill>
        <p:spPr bwMode="auto">
          <a:xfrm>
            <a:off x="611560" y="1052736"/>
            <a:ext cx="3249854" cy="3793604"/>
          </a:xfrm>
          <a:prstGeom prst="rect">
            <a:avLst/>
          </a:prstGeom>
          <a:noFill/>
        </p:spPr>
      </p:pic>
      <p:pic>
        <p:nvPicPr>
          <p:cNvPr id="1028" name="Picture 4" descr="http://2.bp.blogspot.com/-xo_RGZCayMU/TaSHhyPRXII/AAAAAAAABFg/hJ4l6blYIhI/s1600/fingers-crossed.jpg"/>
          <p:cNvPicPr>
            <a:picLocks noChangeAspect="1" noChangeArrowheads="1"/>
          </p:cNvPicPr>
          <p:nvPr/>
        </p:nvPicPr>
        <p:blipFill>
          <a:blip r:embed="rId3" cstate="print"/>
          <a:srcRect/>
          <a:stretch>
            <a:fillRect/>
          </a:stretch>
        </p:blipFill>
        <p:spPr bwMode="auto">
          <a:xfrm>
            <a:off x="3851920" y="1988840"/>
            <a:ext cx="4267200" cy="2552700"/>
          </a:xfrm>
          <a:prstGeom prst="rect">
            <a:avLst/>
          </a:prstGeom>
          <a:noFill/>
        </p:spPr>
      </p:pic>
      <p:sp>
        <p:nvSpPr>
          <p:cNvPr id="4" name="Tekstvak 3"/>
          <p:cNvSpPr txBox="1"/>
          <p:nvPr/>
        </p:nvSpPr>
        <p:spPr>
          <a:xfrm>
            <a:off x="475928" y="341040"/>
            <a:ext cx="8352928" cy="584775"/>
          </a:xfrm>
          <a:prstGeom prst="rect">
            <a:avLst/>
          </a:prstGeom>
          <a:noFill/>
          <a:ln w="25400">
            <a:solidFill>
              <a:schemeClr val="tx1"/>
            </a:solidFill>
          </a:ln>
        </p:spPr>
        <p:txBody>
          <a:bodyPr wrap="square" rtlCol="0">
            <a:spAutoFit/>
          </a:bodyPr>
          <a:lstStyle/>
          <a:p>
            <a:r>
              <a:rPr lang="nl-NL" sz="3200" b="1" dirty="0" smtClean="0"/>
              <a:t>Will the </a:t>
            </a:r>
            <a:r>
              <a:rPr lang="nl-NL" sz="3200" b="1" dirty="0" err="1" smtClean="0"/>
              <a:t>proposals</a:t>
            </a:r>
            <a:r>
              <a:rPr lang="nl-NL" sz="3200" b="1" dirty="0" smtClean="0"/>
              <a:t> </a:t>
            </a:r>
            <a:r>
              <a:rPr lang="nl-NL" sz="3200" b="1" dirty="0" err="1" smtClean="0"/>
              <a:t>materialize</a:t>
            </a:r>
            <a:r>
              <a:rPr lang="nl-NL" sz="3200" b="1" dirty="0" smtClean="0"/>
              <a:t> ? </a:t>
            </a:r>
            <a:endParaRPr lang="nl-NL" sz="32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ext Box 3"/>
          <p:cNvSpPr txBox="1">
            <a:spLocks noChangeArrowheads="1"/>
          </p:cNvSpPr>
          <p:nvPr/>
        </p:nvSpPr>
        <p:spPr bwMode="auto">
          <a:xfrm>
            <a:off x="251520" y="1124744"/>
            <a:ext cx="8641209" cy="4708981"/>
          </a:xfrm>
          <a:prstGeom prst="rect">
            <a:avLst/>
          </a:prstGeom>
          <a:noFill/>
          <a:ln w="9525">
            <a:noFill/>
            <a:miter lim="800000"/>
            <a:headEnd/>
            <a:tailEnd/>
          </a:ln>
        </p:spPr>
        <p:txBody>
          <a:bodyPr wrap="square">
            <a:spAutoFit/>
          </a:bodyPr>
          <a:lstStyle/>
          <a:p>
            <a:pPr algn="ctr">
              <a:spcBef>
                <a:spcPct val="50000"/>
              </a:spcBef>
            </a:pPr>
            <a:r>
              <a:rPr lang="en-US" sz="5400" b="1" dirty="0" smtClean="0"/>
              <a:t>Thank you !</a:t>
            </a:r>
          </a:p>
          <a:p>
            <a:pPr algn="ctr">
              <a:spcBef>
                <a:spcPct val="50000"/>
              </a:spcBef>
            </a:pPr>
            <a:endParaRPr lang="en-US" sz="5400" b="1" dirty="0" smtClean="0"/>
          </a:p>
          <a:p>
            <a:pPr algn="ctr">
              <a:spcBef>
                <a:spcPct val="50000"/>
              </a:spcBef>
            </a:pPr>
            <a:r>
              <a:rPr lang="en-US" sz="5400" b="1" dirty="0" smtClean="0"/>
              <a:t>Q &amp; A</a:t>
            </a:r>
          </a:p>
          <a:p>
            <a:pPr>
              <a:spcBef>
                <a:spcPct val="50000"/>
              </a:spcBef>
            </a:pPr>
            <a:endParaRPr lang="en-US" sz="2800" b="1" dirty="0" smtClean="0"/>
          </a:p>
          <a:p>
            <a:pPr>
              <a:spcBef>
                <a:spcPct val="50000"/>
              </a:spcBef>
            </a:pPr>
            <a:endParaRPr lang="en-US" sz="2800" b="1" dirty="0"/>
          </a:p>
        </p:txBody>
      </p:sp>
      <p:sp>
        <p:nvSpPr>
          <p:cNvPr id="88068" name="Text Box 4"/>
          <p:cNvSpPr txBox="1">
            <a:spLocks noChangeArrowheads="1"/>
          </p:cNvSpPr>
          <p:nvPr/>
        </p:nvSpPr>
        <p:spPr bwMode="auto">
          <a:xfrm>
            <a:off x="3984625" y="533400"/>
            <a:ext cx="184150" cy="457200"/>
          </a:xfrm>
          <a:prstGeom prst="rect">
            <a:avLst/>
          </a:prstGeom>
          <a:noFill/>
          <a:ln w="76200" cmpd="tri">
            <a:noFill/>
            <a:prstDash val="sysDot"/>
            <a:miter lim="800000"/>
            <a:headEnd/>
            <a:tailEnd/>
          </a:ln>
        </p:spPr>
        <p:txBody>
          <a:bodyPr wrap="none" anchor="ctr">
            <a:spAutoFit/>
          </a:bodyPr>
          <a:lstStyle/>
          <a:p>
            <a:pPr algn="ctr">
              <a:spcBef>
                <a:spcPct val="50000"/>
              </a:spcBef>
            </a:pPr>
            <a:endParaRPr lang="nl-NL" sz="2400" b="1"/>
          </a:p>
        </p:txBody>
      </p:sp>
      <p:sp>
        <p:nvSpPr>
          <p:cNvPr id="88069" name="Text Box 5"/>
          <p:cNvSpPr txBox="1">
            <a:spLocks noChangeArrowheads="1"/>
          </p:cNvSpPr>
          <p:nvPr/>
        </p:nvSpPr>
        <p:spPr bwMode="auto">
          <a:xfrm>
            <a:off x="4746625" y="1181100"/>
            <a:ext cx="184150" cy="457200"/>
          </a:xfrm>
          <a:prstGeom prst="rect">
            <a:avLst/>
          </a:prstGeom>
          <a:noFill/>
          <a:ln w="76200" cmpd="tri">
            <a:noFill/>
            <a:prstDash val="sysDot"/>
            <a:miter lim="800000"/>
            <a:headEnd/>
            <a:tailEnd/>
          </a:ln>
        </p:spPr>
        <p:txBody>
          <a:bodyPr wrap="none" anchor="ctr">
            <a:spAutoFit/>
          </a:bodyPr>
          <a:lstStyle/>
          <a:p>
            <a:pPr algn="ctr">
              <a:spcBef>
                <a:spcPct val="50000"/>
              </a:spcBef>
            </a:pPr>
            <a:endParaRPr lang="nl-NL" sz="2400" b="1"/>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827584" y="836712"/>
            <a:ext cx="7505700" cy="527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subTitle" idx="4294967295"/>
          </p:nvPr>
        </p:nvSpPr>
        <p:spPr>
          <a:xfrm>
            <a:off x="323528" y="980728"/>
            <a:ext cx="8137525" cy="4824413"/>
          </a:xfrm>
          <a:ln>
            <a:noFill/>
          </a:ln>
        </p:spPr>
        <p:txBody>
          <a:bodyPr/>
          <a:lstStyle/>
          <a:p>
            <a:r>
              <a:rPr lang="en-US" sz="1600" b="1" dirty="0" smtClean="0"/>
              <a:t>Funding of over </a:t>
            </a:r>
            <a:r>
              <a:rPr lang="en-US" sz="1600" b="1" dirty="0" smtClean="0">
                <a:solidFill>
                  <a:srgbClr val="FF0000"/>
                </a:solidFill>
              </a:rPr>
              <a:t>€650 million under Horizon 2020 and €5.5 billion </a:t>
            </a:r>
            <a:r>
              <a:rPr lang="en-US" sz="1600" b="1" dirty="0" smtClean="0"/>
              <a:t>under the structural funds</a:t>
            </a:r>
          </a:p>
          <a:p>
            <a:r>
              <a:rPr lang="en-US" sz="1600" b="1" dirty="0" smtClean="0"/>
              <a:t>Actions to reduce food waste</a:t>
            </a:r>
          </a:p>
          <a:p>
            <a:r>
              <a:rPr lang="en-US" sz="1600" b="1" dirty="0" smtClean="0"/>
              <a:t>Development of </a:t>
            </a:r>
            <a:r>
              <a:rPr lang="en-US" sz="1600" b="1" dirty="0" smtClean="0">
                <a:solidFill>
                  <a:srgbClr val="FF0000"/>
                </a:solidFill>
              </a:rPr>
              <a:t>quality standards for secondary raw materials </a:t>
            </a:r>
            <a:r>
              <a:rPr lang="en-US" sz="1600" dirty="0" smtClean="0"/>
              <a:t>to increase the confidence of operators in the single market;</a:t>
            </a:r>
          </a:p>
          <a:p>
            <a:endParaRPr lang="en-US" sz="1600" dirty="0" smtClean="0"/>
          </a:p>
          <a:p>
            <a:r>
              <a:rPr lang="en-US" sz="1600" b="1" dirty="0" smtClean="0"/>
              <a:t>Measures in the </a:t>
            </a:r>
            <a:r>
              <a:rPr lang="en-US" sz="1600" b="1" dirty="0" err="1" smtClean="0">
                <a:solidFill>
                  <a:srgbClr val="FF0000"/>
                </a:solidFill>
              </a:rPr>
              <a:t>Ecodesign</a:t>
            </a:r>
            <a:r>
              <a:rPr lang="en-US" sz="1600" b="1" dirty="0" smtClean="0">
                <a:solidFill>
                  <a:srgbClr val="FF0000"/>
                </a:solidFill>
              </a:rPr>
              <a:t> working plan </a:t>
            </a:r>
            <a:r>
              <a:rPr lang="en-US" sz="1600" b="1" dirty="0" smtClean="0"/>
              <a:t>for 2015-2017 to promote </a:t>
            </a:r>
            <a:r>
              <a:rPr lang="en-US" sz="1600" b="1" dirty="0" smtClean="0">
                <a:solidFill>
                  <a:srgbClr val="FF0000"/>
                </a:solidFill>
              </a:rPr>
              <a:t>reparability, durability and recyclability of products</a:t>
            </a:r>
            <a:r>
              <a:rPr lang="en-US" sz="1600" b="1" dirty="0" smtClean="0"/>
              <a:t>, in addition to energy efficiency</a:t>
            </a:r>
          </a:p>
          <a:p>
            <a:endParaRPr lang="en-US" sz="1600" b="1" dirty="0" smtClean="0"/>
          </a:p>
          <a:p>
            <a:r>
              <a:rPr lang="en-US" sz="1400" dirty="0" smtClean="0"/>
              <a:t>A revised Regulation on </a:t>
            </a:r>
            <a:r>
              <a:rPr lang="en-US" sz="1400" dirty="0" err="1" smtClean="0"/>
              <a:t>fertilisers</a:t>
            </a:r>
            <a:endParaRPr lang="en-US" sz="1400" dirty="0" smtClean="0"/>
          </a:p>
          <a:p>
            <a:endParaRPr lang="en-US" sz="1600" b="1" dirty="0" smtClean="0"/>
          </a:p>
          <a:p>
            <a:r>
              <a:rPr lang="en-US" sz="1600" b="1" dirty="0" smtClean="0"/>
              <a:t>Strategy on plastics in the circular economy, addressing issues of </a:t>
            </a:r>
            <a:r>
              <a:rPr lang="en-US" sz="1600" b="1" dirty="0" smtClean="0">
                <a:solidFill>
                  <a:srgbClr val="FF0000"/>
                </a:solidFill>
              </a:rPr>
              <a:t>recyclability, biodegradability, the presence of hazardous substances in plastics</a:t>
            </a:r>
          </a:p>
          <a:p>
            <a:endParaRPr lang="en-US" sz="1600" b="1" dirty="0" smtClean="0">
              <a:solidFill>
                <a:srgbClr val="FF0000"/>
              </a:solidFill>
            </a:endParaRPr>
          </a:p>
          <a:p>
            <a:r>
              <a:rPr lang="en-US" sz="1600" dirty="0" smtClean="0"/>
              <a:t>Actions on water reuse</a:t>
            </a:r>
          </a:p>
          <a:p>
            <a:endParaRPr lang="en-US" sz="1600" dirty="0" smtClean="0"/>
          </a:p>
          <a:p>
            <a:r>
              <a:rPr lang="en-US" sz="1600" b="1" dirty="0" smtClean="0"/>
              <a:t>Timeline for the actions proposed and a plan for a simple and effective monitoring framework</a:t>
            </a:r>
          </a:p>
          <a:p>
            <a:pPr marL="0" indent="0">
              <a:buFontTx/>
              <a:buNone/>
            </a:pPr>
            <a:endParaRPr lang="en-US" b="1" i="1" dirty="0"/>
          </a:p>
        </p:txBody>
      </p:sp>
      <p:sp>
        <p:nvSpPr>
          <p:cNvPr id="88068" name="Text Box 4"/>
          <p:cNvSpPr txBox="1">
            <a:spLocks noChangeArrowheads="1"/>
          </p:cNvSpPr>
          <p:nvPr/>
        </p:nvSpPr>
        <p:spPr bwMode="auto">
          <a:xfrm>
            <a:off x="3984625" y="533400"/>
            <a:ext cx="184150" cy="457200"/>
          </a:xfrm>
          <a:prstGeom prst="rect">
            <a:avLst/>
          </a:prstGeom>
          <a:noFill/>
          <a:ln w="76200" cmpd="tri">
            <a:noFill/>
            <a:prstDash val="sysDot"/>
            <a:miter lim="800000"/>
            <a:headEnd/>
            <a:tailEnd/>
          </a:ln>
        </p:spPr>
        <p:txBody>
          <a:bodyPr wrap="none" anchor="ctr">
            <a:spAutoFit/>
          </a:bodyPr>
          <a:lstStyle/>
          <a:p>
            <a:pPr algn="ctr">
              <a:spcBef>
                <a:spcPct val="50000"/>
              </a:spcBef>
            </a:pPr>
            <a:endParaRPr lang="nl-NL" sz="2400" b="1"/>
          </a:p>
        </p:txBody>
      </p:sp>
      <p:sp>
        <p:nvSpPr>
          <p:cNvPr id="88069" name="Text Box 5"/>
          <p:cNvSpPr txBox="1">
            <a:spLocks noChangeArrowheads="1"/>
          </p:cNvSpPr>
          <p:nvPr/>
        </p:nvSpPr>
        <p:spPr bwMode="auto">
          <a:xfrm>
            <a:off x="4746625" y="1181100"/>
            <a:ext cx="184150" cy="457200"/>
          </a:xfrm>
          <a:prstGeom prst="rect">
            <a:avLst/>
          </a:prstGeom>
          <a:noFill/>
          <a:ln w="76200" cmpd="tri">
            <a:noFill/>
            <a:prstDash val="sysDot"/>
            <a:miter lim="800000"/>
            <a:headEnd/>
            <a:tailEnd/>
          </a:ln>
        </p:spPr>
        <p:txBody>
          <a:bodyPr wrap="none" anchor="ctr">
            <a:spAutoFit/>
          </a:bodyPr>
          <a:lstStyle/>
          <a:p>
            <a:pPr algn="ctr">
              <a:spcBef>
                <a:spcPct val="50000"/>
              </a:spcBef>
            </a:pPr>
            <a:endParaRPr lang="nl-NL" sz="2400" b="1"/>
          </a:p>
        </p:txBody>
      </p:sp>
      <p:sp>
        <p:nvSpPr>
          <p:cNvPr id="6" name="Rechthoek 5"/>
          <p:cNvSpPr/>
          <p:nvPr/>
        </p:nvSpPr>
        <p:spPr>
          <a:xfrm>
            <a:off x="323528" y="332656"/>
            <a:ext cx="8136904" cy="523220"/>
          </a:xfrm>
          <a:prstGeom prst="rect">
            <a:avLst/>
          </a:prstGeom>
          <a:ln w="34925">
            <a:solidFill>
              <a:schemeClr val="tx1"/>
            </a:solidFill>
          </a:ln>
        </p:spPr>
        <p:txBody>
          <a:bodyPr wrap="square">
            <a:spAutoFit/>
          </a:bodyPr>
          <a:lstStyle/>
          <a:p>
            <a:pPr marL="0" indent="0">
              <a:buNone/>
            </a:pPr>
            <a:r>
              <a:rPr lang="en-US" sz="2800" b="1" dirty="0" smtClean="0"/>
              <a:t>EU Dec 2015 Circular Economy Action Plan:</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subTitle" idx="4294967295"/>
          </p:nvPr>
        </p:nvSpPr>
        <p:spPr>
          <a:xfrm>
            <a:off x="179512" y="980728"/>
            <a:ext cx="8712968" cy="4824413"/>
          </a:xfrm>
          <a:ln>
            <a:noFill/>
          </a:ln>
        </p:spPr>
        <p:txBody>
          <a:bodyPr/>
          <a:lstStyle/>
          <a:p>
            <a:pPr>
              <a:buNone/>
            </a:pPr>
            <a:r>
              <a:rPr lang="nl-NL" sz="2000" dirty="0" smtClean="0"/>
              <a:t>	– </a:t>
            </a:r>
            <a:r>
              <a:rPr lang="nl-NL" sz="2000" dirty="0" err="1" smtClean="0"/>
              <a:t>Alignment</a:t>
            </a:r>
            <a:r>
              <a:rPr lang="nl-NL" sz="2000" dirty="0" smtClean="0"/>
              <a:t> of </a:t>
            </a:r>
            <a:r>
              <a:rPr lang="nl-NL" sz="2000" dirty="0" err="1" smtClean="0"/>
              <a:t>definitions</a:t>
            </a:r>
            <a:r>
              <a:rPr lang="nl-NL" sz="2000" dirty="0" smtClean="0"/>
              <a:t>;</a:t>
            </a:r>
          </a:p>
          <a:p>
            <a:r>
              <a:rPr lang="en-US" sz="2000" dirty="0" smtClean="0"/>
              <a:t>– Increase of the preparing for re-use and recycling target for municipal waste to 65% </a:t>
            </a:r>
            <a:r>
              <a:rPr lang="nl-NL" sz="2000" dirty="0" err="1" smtClean="0"/>
              <a:t>by</a:t>
            </a:r>
            <a:r>
              <a:rPr lang="nl-NL" sz="2000" dirty="0" smtClean="0"/>
              <a:t> 2030;</a:t>
            </a:r>
          </a:p>
          <a:p>
            <a:r>
              <a:rPr lang="en-US" sz="2000" dirty="0" smtClean="0"/>
              <a:t>– Increase of the preparing for reuse and recycling targets for packaging waste and the  simplification of the set of targets;</a:t>
            </a:r>
          </a:p>
          <a:p>
            <a:r>
              <a:rPr lang="en-US" sz="2000" dirty="0" smtClean="0"/>
              <a:t>– Gradual limitation of the </a:t>
            </a:r>
            <a:r>
              <a:rPr lang="en-US" sz="2000" dirty="0" err="1" smtClean="0"/>
              <a:t>landfilling</a:t>
            </a:r>
            <a:r>
              <a:rPr lang="en-US" sz="2000" dirty="0" smtClean="0"/>
              <a:t> of municipal waste to 10% by 2030;</a:t>
            </a:r>
          </a:p>
          <a:p>
            <a:r>
              <a:rPr lang="en-US" sz="2000" dirty="0" smtClean="0"/>
              <a:t>– </a:t>
            </a:r>
            <a:r>
              <a:rPr lang="en-US" sz="2000" dirty="0" err="1" smtClean="0"/>
              <a:t>Harmonisation</a:t>
            </a:r>
            <a:r>
              <a:rPr lang="en-US" sz="2000" dirty="0" smtClean="0"/>
              <a:t> and simplification of the legal framework on by-products and </a:t>
            </a:r>
            <a:r>
              <a:rPr lang="nl-NL" sz="2000" dirty="0" err="1" smtClean="0"/>
              <a:t>end-of-waste</a:t>
            </a:r>
            <a:r>
              <a:rPr lang="nl-NL" sz="2000" dirty="0" smtClean="0"/>
              <a:t> status;</a:t>
            </a:r>
          </a:p>
          <a:p>
            <a:r>
              <a:rPr lang="en-US" sz="2000" dirty="0" smtClean="0"/>
              <a:t>– measures to promote prevention, including for food waste, and re-use;</a:t>
            </a:r>
          </a:p>
          <a:p>
            <a:r>
              <a:rPr lang="en-US" sz="2000" dirty="0" smtClean="0"/>
              <a:t>–minimum operating conditions for Extended Producer Responsibility</a:t>
            </a:r>
          </a:p>
          <a:p>
            <a:r>
              <a:rPr lang="en-US" sz="2000" dirty="0" smtClean="0"/>
              <a:t>–Early Warning System for monitoring compliance with the</a:t>
            </a:r>
          </a:p>
          <a:p>
            <a:r>
              <a:rPr lang="nl-NL" sz="2000" dirty="0" smtClean="0"/>
              <a:t>recycling targets</a:t>
            </a:r>
          </a:p>
          <a:p>
            <a:r>
              <a:rPr lang="en-US" sz="2000" dirty="0" smtClean="0"/>
              <a:t>– Simplification and streamlining of reporting obligations</a:t>
            </a:r>
          </a:p>
        </p:txBody>
      </p:sp>
      <p:sp>
        <p:nvSpPr>
          <p:cNvPr id="88068" name="Text Box 4"/>
          <p:cNvSpPr txBox="1">
            <a:spLocks noChangeArrowheads="1"/>
          </p:cNvSpPr>
          <p:nvPr/>
        </p:nvSpPr>
        <p:spPr bwMode="auto">
          <a:xfrm>
            <a:off x="3984625" y="533400"/>
            <a:ext cx="184150" cy="457200"/>
          </a:xfrm>
          <a:prstGeom prst="rect">
            <a:avLst/>
          </a:prstGeom>
          <a:noFill/>
          <a:ln w="76200" cmpd="tri">
            <a:noFill/>
            <a:prstDash val="sysDot"/>
            <a:miter lim="800000"/>
            <a:headEnd/>
            <a:tailEnd/>
          </a:ln>
        </p:spPr>
        <p:txBody>
          <a:bodyPr wrap="none" anchor="ctr">
            <a:spAutoFit/>
          </a:bodyPr>
          <a:lstStyle/>
          <a:p>
            <a:pPr algn="ctr">
              <a:spcBef>
                <a:spcPct val="50000"/>
              </a:spcBef>
            </a:pPr>
            <a:endParaRPr lang="nl-NL" sz="2400" b="1"/>
          </a:p>
        </p:txBody>
      </p:sp>
      <p:sp>
        <p:nvSpPr>
          <p:cNvPr id="88069" name="Text Box 5"/>
          <p:cNvSpPr txBox="1">
            <a:spLocks noChangeArrowheads="1"/>
          </p:cNvSpPr>
          <p:nvPr/>
        </p:nvSpPr>
        <p:spPr bwMode="auto">
          <a:xfrm>
            <a:off x="4746625" y="1181100"/>
            <a:ext cx="184150" cy="457200"/>
          </a:xfrm>
          <a:prstGeom prst="rect">
            <a:avLst/>
          </a:prstGeom>
          <a:noFill/>
          <a:ln w="76200" cmpd="tri">
            <a:noFill/>
            <a:prstDash val="sysDot"/>
            <a:miter lim="800000"/>
            <a:headEnd/>
            <a:tailEnd/>
          </a:ln>
        </p:spPr>
        <p:txBody>
          <a:bodyPr wrap="none" anchor="ctr">
            <a:spAutoFit/>
          </a:bodyPr>
          <a:lstStyle/>
          <a:p>
            <a:pPr algn="ctr">
              <a:spcBef>
                <a:spcPct val="50000"/>
              </a:spcBef>
            </a:pPr>
            <a:endParaRPr lang="nl-NL" sz="2400" b="1"/>
          </a:p>
        </p:txBody>
      </p:sp>
      <p:sp>
        <p:nvSpPr>
          <p:cNvPr id="6" name="Rechthoek 5"/>
          <p:cNvSpPr/>
          <p:nvPr/>
        </p:nvSpPr>
        <p:spPr>
          <a:xfrm>
            <a:off x="323528" y="260648"/>
            <a:ext cx="8136904" cy="523220"/>
          </a:xfrm>
          <a:prstGeom prst="rect">
            <a:avLst/>
          </a:prstGeom>
          <a:ln w="34925">
            <a:solidFill>
              <a:schemeClr val="tx1"/>
            </a:solidFill>
          </a:ln>
        </p:spPr>
        <p:txBody>
          <a:bodyPr wrap="square">
            <a:spAutoFit/>
          </a:bodyPr>
          <a:lstStyle/>
          <a:p>
            <a:pPr marL="0" indent="0">
              <a:buNone/>
            </a:pPr>
            <a:r>
              <a:rPr lang="en-US" sz="2800" b="1" dirty="0" smtClean="0"/>
              <a:t>Proposals to amend waste legislation:</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subTitle" idx="4294967295"/>
          </p:nvPr>
        </p:nvSpPr>
        <p:spPr>
          <a:xfrm>
            <a:off x="179512" y="980728"/>
            <a:ext cx="8712968" cy="4824413"/>
          </a:xfrm>
          <a:ln>
            <a:noFill/>
          </a:ln>
        </p:spPr>
        <p:txBody>
          <a:bodyPr/>
          <a:lstStyle/>
          <a:p>
            <a:pPr>
              <a:buNone/>
            </a:pPr>
            <a:endParaRPr lang="nl-NL" sz="2000" dirty="0" smtClean="0"/>
          </a:p>
          <a:p>
            <a:r>
              <a:rPr lang="nl-NL" sz="2000" dirty="0" smtClean="0"/>
              <a:t>A </a:t>
            </a:r>
            <a:r>
              <a:rPr lang="nl-NL" sz="2000" dirty="0" err="1" smtClean="0"/>
              <a:t>common</a:t>
            </a:r>
            <a:r>
              <a:rPr lang="nl-NL" sz="2000" dirty="0" smtClean="0"/>
              <a:t> EU target </a:t>
            </a:r>
            <a:r>
              <a:rPr lang="nl-NL" sz="2000" dirty="0" err="1" smtClean="0"/>
              <a:t>for</a:t>
            </a:r>
            <a:r>
              <a:rPr lang="nl-NL" sz="2000" dirty="0" smtClean="0"/>
              <a:t> recycling 75% of </a:t>
            </a:r>
            <a:r>
              <a:rPr lang="nl-NL" sz="2000" dirty="0" err="1" smtClean="0"/>
              <a:t>packaging</a:t>
            </a:r>
            <a:r>
              <a:rPr lang="nl-NL" sz="2000" dirty="0" smtClean="0"/>
              <a:t> waste </a:t>
            </a:r>
            <a:r>
              <a:rPr lang="nl-NL" sz="2000" dirty="0" err="1" smtClean="0"/>
              <a:t>by</a:t>
            </a:r>
            <a:r>
              <a:rPr lang="nl-NL" sz="2000" dirty="0" smtClean="0"/>
              <a:t> 2030; </a:t>
            </a:r>
          </a:p>
          <a:p>
            <a:endParaRPr lang="nl-NL" sz="2000" dirty="0" smtClean="0"/>
          </a:p>
          <a:p>
            <a:r>
              <a:rPr lang="nl-NL" sz="2000" dirty="0" smtClean="0"/>
              <a:t>A ban </a:t>
            </a:r>
            <a:r>
              <a:rPr lang="nl-NL" sz="2000" dirty="0" err="1" smtClean="0"/>
              <a:t>on</a:t>
            </a:r>
            <a:r>
              <a:rPr lang="nl-NL" sz="2000" dirty="0" smtClean="0"/>
              <a:t> </a:t>
            </a:r>
            <a:r>
              <a:rPr lang="nl-NL" sz="2000" dirty="0" err="1" smtClean="0"/>
              <a:t>landfilling</a:t>
            </a:r>
            <a:r>
              <a:rPr lang="nl-NL" sz="2000" dirty="0" smtClean="0"/>
              <a:t> of </a:t>
            </a:r>
            <a:r>
              <a:rPr lang="nl-NL" sz="2000" dirty="0" err="1" smtClean="0"/>
              <a:t>separately</a:t>
            </a:r>
            <a:r>
              <a:rPr lang="nl-NL" sz="2000" dirty="0" smtClean="0"/>
              <a:t> </a:t>
            </a:r>
            <a:r>
              <a:rPr lang="nl-NL" sz="2000" dirty="0" err="1" smtClean="0"/>
              <a:t>collected</a:t>
            </a:r>
            <a:r>
              <a:rPr lang="nl-NL" sz="2000" dirty="0" smtClean="0"/>
              <a:t> waste; </a:t>
            </a:r>
          </a:p>
          <a:p>
            <a:r>
              <a:rPr lang="nl-NL" sz="2000" dirty="0" smtClean="0"/>
              <a:t>Promotion of </a:t>
            </a:r>
            <a:r>
              <a:rPr lang="nl-NL" sz="2000" dirty="0" err="1" smtClean="0"/>
              <a:t>economic</a:t>
            </a:r>
            <a:r>
              <a:rPr lang="nl-NL" sz="2000" dirty="0" smtClean="0"/>
              <a:t> </a:t>
            </a:r>
            <a:r>
              <a:rPr lang="nl-NL" sz="2000" dirty="0" err="1" smtClean="0"/>
              <a:t>instruments</a:t>
            </a:r>
            <a:r>
              <a:rPr lang="nl-NL" sz="2000" dirty="0" smtClean="0"/>
              <a:t> to discourage </a:t>
            </a:r>
            <a:r>
              <a:rPr lang="nl-NL" sz="2000" dirty="0" err="1" smtClean="0"/>
              <a:t>landfilling</a:t>
            </a:r>
            <a:r>
              <a:rPr lang="nl-NL" sz="2000" dirty="0" smtClean="0"/>
              <a:t> ; </a:t>
            </a:r>
          </a:p>
          <a:p>
            <a:endParaRPr lang="nl-NL" sz="2000" dirty="0" smtClean="0"/>
          </a:p>
          <a:p>
            <a:r>
              <a:rPr lang="nl-NL" sz="2000" dirty="0" err="1" smtClean="0"/>
              <a:t>Simplified</a:t>
            </a:r>
            <a:r>
              <a:rPr lang="nl-NL" sz="2000" dirty="0" smtClean="0"/>
              <a:t> and </a:t>
            </a:r>
            <a:r>
              <a:rPr lang="nl-NL" sz="2000" dirty="0" err="1" smtClean="0"/>
              <a:t>improved</a:t>
            </a:r>
            <a:r>
              <a:rPr lang="nl-NL" sz="2000" dirty="0" smtClean="0"/>
              <a:t> </a:t>
            </a:r>
            <a:r>
              <a:rPr lang="nl-NL" sz="2000" dirty="0" err="1" smtClean="0"/>
              <a:t>definitions</a:t>
            </a:r>
            <a:r>
              <a:rPr lang="nl-NL" sz="2000" dirty="0" smtClean="0"/>
              <a:t> and </a:t>
            </a:r>
            <a:r>
              <a:rPr lang="nl-NL" sz="2000" dirty="0" err="1" smtClean="0"/>
              <a:t>harmonised</a:t>
            </a:r>
            <a:r>
              <a:rPr lang="nl-NL" sz="2000" dirty="0" smtClean="0"/>
              <a:t> </a:t>
            </a:r>
            <a:r>
              <a:rPr lang="nl-NL" sz="2000" dirty="0" err="1" smtClean="0"/>
              <a:t>calculation</a:t>
            </a:r>
            <a:r>
              <a:rPr lang="nl-NL" sz="2000" dirty="0" smtClean="0"/>
              <a:t> </a:t>
            </a:r>
            <a:r>
              <a:rPr lang="nl-NL" sz="2000" dirty="0" err="1" smtClean="0"/>
              <a:t>methods</a:t>
            </a:r>
            <a:r>
              <a:rPr lang="nl-NL" sz="2000" dirty="0" smtClean="0"/>
              <a:t> </a:t>
            </a:r>
            <a:r>
              <a:rPr lang="nl-NL" sz="2000" dirty="0" err="1" smtClean="0"/>
              <a:t>for</a:t>
            </a:r>
            <a:r>
              <a:rPr lang="nl-NL" sz="2000" dirty="0" smtClean="0"/>
              <a:t> recycling </a:t>
            </a:r>
            <a:r>
              <a:rPr lang="nl-NL" sz="2000" dirty="0" err="1" smtClean="0"/>
              <a:t>rates</a:t>
            </a:r>
            <a:r>
              <a:rPr lang="nl-NL" sz="2000" dirty="0" smtClean="0"/>
              <a:t> </a:t>
            </a:r>
            <a:r>
              <a:rPr lang="nl-NL" sz="2000" dirty="0" err="1" smtClean="0"/>
              <a:t>throughout</a:t>
            </a:r>
            <a:r>
              <a:rPr lang="nl-NL" sz="2000" dirty="0" smtClean="0"/>
              <a:t> the EU; </a:t>
            </a:r>
          </a:p>
          <a:p>
            <a:endParaRPr lang="nl-NL" sz="2000" dirty="0" smtClean="0"/>
          </a:p>
          <a:p>
            <a:r>
              <a:rPr lang="nl-NL" sz="2000" dirty="0" smtClean="0"/>
              <a:t>Concrete </a:t>
            </a:r>
            <a:r>
              <a:rPr lang="nl-NL" sz="2000" dirty="0" err="1" smtClean="0"/>
              <a:t>measures</a:t>
            </a:r>
            <a:r>
              <a:rPr lang="nl-NL" sz="2000" dirty="0" smtClean="0"/>
              <a:t> to </a:t>
            </a:r>
            <a:r>
              <a:rPr lang="nl-NL" sz="2000" dirty="0" err="1" smtClean="0"/>
              <a:t>promote</a:t>
            </a:r>
            <a:r>
              <a:rPr lang="nl-NL" sz="2000" dirty="0" smtClean="0"/>
              <a:t> </a:t>
            </a:r>
            <a:r>
              <a:rPr lang="nl-NL" sz="2000" dirty="0" err="1" smtClean="0"/>
              <a:t>re-use</a:t>
            </a:r>
            <a:r>
              <a:rPr lang="nl-NL" sz="2000" dirty="0" smtClean="0"/>
              <a:t> and </a:t>
            </a:r>
            <a:r>
              <a:rPr lang="nl-NL" sz="2000" dirty="0" err="1" smtClean="0"/>
              <a:t>stimulate</a:t>
            </a:r>
            <a:r>
              <a:rPr lang="nl-NL" sz="2000" dirty="0" smtClean="0"/>
              <a:t> </a:t>
            </a:r>
            <a:r>
              <a:rPr lang="nl-NL" sz="2000" dirty="0" err="1" smtClean="0"/>
              <a:t>industrial</a:t>
            </a:r>
            <a:r>
              <a:rPr lang="nl-NL" sz="2000" dirty="0" smtClean="0"/>
              <a:t> </a:t>
            </a:r>
            <a:r>
              <a:rPr lang="nl-NL" sz="2000" dirty="0" err="1" smtClean="0"/>
              <a:t>symbiosis</a:t>
            </a:r>
            <a:r>
              <a:rPr lang="nl-NL" sz="2000" dirty="0" smtClean="0"/>
              <a:t> –</a:t>
            </a:r>
            <a:r>
              <a:rPr lang="nl-NL" sz="2000" dirty="0" err="1" smtClean="0"/>
              <a:t>turning</a:t>
            </a:r>
            <a:r>
              <a:rPr lang="nl-NL" sz="2000" dirty="0" smtClean="0"/>
              <a:t> </a:t>
            </a:r>
            <a:r>
              <a:rPr lang="nl-NL" sz="2000" dirty="0" err="1" smtClean="0"/>
              <a:t>one</a:t>
            </a:r>
            <a:r>
              <a:rPr lang="nl-NL" sz="2000" dirty="0" smtClean="0"/>
              <a:t> </a:t>
            </a:r>
            <a:r>
              <a:rPr lang="nl-NL" sz="2000" dirty="0" err="1" smtClean="0"/>
              <a:t>industry's</a:t>
            </a:r>
            <a:r>
              <a:rPr lang="nl-NL" sz="2000" dirty="0" smtClean="0"/>
              <a:t> </a:t>
            </a:r>
            <a:r>
              <a:rPr lang="nl-NL" sz="2000" dirty="0" err="1" smtClean="0"/>
              <a:t>by-product</a:t>
            </a:r>
            <a:r>
              <a:rPr lang="nl-NL" sz="2000" dirty="0" smtClean="0"/>
              <a:t> </a:t>
            </a:r>
            <a:r>
              <a:rPr lang="nl-NL" sz="2000" dirty="0" err="1" smtClean="0"/>
              <a:t>into</a:t>
            </a:r>
            <a:r>
              <a:rPr lang="nl-NL" sz="2000" dirty="0" smtClean="0"/>
              <a:t> </a:t>
            </a:r>
            <a:r>
              <a:rPr lang="nl-NL" sz="2000" dirty="0" err="1" smtClean="0"/>
              <a:t>another</a:t>
            </a:r>
            <a:r>
              <a:rPr lang="nl-NL" sz="2000" dirty="0" smtClean="0"/>
              <a:t> </a:t>
            </a:r>
            <a:r>
              <a:rPr lang="nl-NL" sz="2000" dirty="0" err="1" smtClean="0"/>
              <a:t>industry's</a:t>
            </a:r>
            <a:r>
              <a:rPr lang="nl-NL" sz="2000" dirty="0" smtClean="0"/>
              <a:t> </a:t>
            </a:r>
            <a:r>
              <a:rPr lang="nl-NL" sz="2000" dirty="0" err="1" smtClean="0"/>
              <a:t>raw</a:t>
            </a:r>
            <a:r>
              <a:rPr lang="nl-NL" sz="2000" dirty="0" smtClean="0"/>
              <a:t> </a:t>
            </a:r>
            <a:r>
              <a:rPr lang="nl-NL" sz="2000" dirty="0" err="1" smtClean="0"/>
              <a:t>material</a:t>
            </a:r>
            <a:r>
              <a:rPr lang="nl-NL" sz="2000" dirty="0" smtClean="0"/>
              <a:t>; </a:t>
            </a:r>
          </a:p>
          <a:p>
            <a:endParaRPr lang="nl-NL" sz="2000" dirty="0" smtClean="0"/>
          </a:p>
          <a:p>
            <a:r>
              <a:rPr lang="nl-NL" sz="2000" dirty="0" err="1" smtClean="0"/>
              <a:t>Economic</a:t>
            </a:r>
            <a:r>
              <a:rPr lang="nl-NL" sz="2000" dirty="0" smtClean="0"/>
              <a:t> </a:t>
            </a:r>
            <a:r>
              <a:rPr lang="nl-NL" sz="2000" dirty="0" err="1" smtClean="0"/>
              <a:t>incentives</a:t>
            </a:r>
            <a:r>
              <a:rPr lang="nl-NL" sz="2000" dirty="0" smtClean="0"/>
              <a:t> </a:t>
            </a:r>
            <a:r>
              <a:rPr lang="nl-NL" sz="2000" dirty="0" err="1" smtClean="0"/>
              <a:t>for</a:t>
            </a:r>
            <a:r>
              <a:rPr lang="nl-NL" sz="2000" dirty="0" smtClean="0"/>
              <a:t> producers to put </a:t>
            </a:r>
            <a:r>
              <a:rPr lang="nl-NL" sz="2000" dirty="0" err="1" smtClean="0"/>
              <a:t>greener</a:t>
            </a:r>
            <a:r>
              <a:rPr lang="nl-NL" sz="2000" dirty="0" smtClean="0"/>
              <a:t> </a:t>
            </a:r>
            <a:r>
              <a:rPr lang="nl-NL" sz="2000" dirty="0" err="1" smtClean="0"/>
              <a:t>products</a:t>
            </a:r>
            <a:r>
              <a:rPr lang="nl-NL" sz="2000" dirty="0" smtClean="0"/>
              <a:t> </a:t>
            </a:r>
            <a:r>
              <a:rPr lang="nl-NL" sz="2000" dirty="0" err="1" smtClean="0"/>
              <a:t>on</a:t>
            </a:r>
            <a:r>
              <a:rPr lang="nl-NL" sz="2000" dirty="0" smtClean="0"/>
              <a:t> the </a:t>
            </a:r>
            <a:r>
              <a:rPr lang="nl-NL" sz="2000" dirty="0" err="1" smtClean="0"/>
              <a:t>market</a:t>
            </a:r>
            <a:r>
              <a:rPr lang="nl-NL" sz="2000" dirty="0" smtClean="0"/>
              <a:t> and support </a:t>
            </a:r>
            <a:r>
              <a:rPr lang="nl-NL" sz="2000" dirty="0" err="1" smtClean="0"/>
              <a:t>recovery</a:t>
            </a:r>
            <a:r>
              <a:rPr lang="nl-NL" sz="2000" dirty="0" smtClean="0"/>
              <a:t> and recycling </a:t>
            </a:r>
            <a:r>
              <a:rPr lang="nl-NL" sz="2000" dirty="0" err="1" smtClean="0"/>
              <a:t>schemes</a:t>
            </a:r>
            <a:r>
              <a:rPr lang="nl-NL" sz="2000" dirty="0" smtClean="0"/>
              <a:t> (e.g. </a:t>
            </a:r>
            <a:r>
              <a:rPr lang="nl-NL" sz="2000" dirty="0" err="1" smtClean="0"/>
              <a:t>for</a:t>
            </a:r>
            <a:r>
              <a:rPr lang="nl-NL" sz="2000" dirty="0" smtClean="0"/>
              <a:t> </a:t>
            </a:r>
            <a:r>
              <a:rPr lang="nl-NL" sz="2000" dirty="0" err="1" smtClean="0"/>
              <a:t>packaging</a:t>
            </a:r>
            <a:r>
              <a:rPr lang="nl-NL" sz="2000" dirty="0" smtClean="0"/>
              <a:t>, </a:t>
            </a:r>
            <a:r>
              <a:rPr lang="nl-NL" sz="2000" dirty="0" err="1" smtClean="0"/>
              <a:t>batteries</a:t>
            </a:r>
            <a:r>
              <a:rPr lang="nl-NL" sz="2000" dirty="0" smtClean="0"/>
              <a:t>, </a:t>
            </a:r>
            <a:r>
              <a:rPr lang="nl-NL" sz="2000" dirty="0" err="1" smtClean="0"/>
              <a:t>electric</a:t>
            </a:r>
            <a:r>
              <a:rPr lang="nl-NL" sz="2000" dirty="0" smtClean="0"/>
              <a:t> and </a:t>
            </a:r>
            <a:r>
              <a:rPr lang="nl-NL" sz="2000" dirty="0" err="1" smtClean="0"/>
              <a:t>electronic</a:t>
            </a:r>
            <a:r>
              <a:rPr lang="nl-NL" sz="2000" dirty="0" smtClean="0"/>
              <a:t> </a:t>
            </a:r>
            <a:r>
              <a:rPr lang="nl-NL" sz="2000" dirty="0" err="1" smtClean="0"/>
              <a:t>equipment</a:t>
            </a:r>
            <a:r>
              <a:rPr lang="nl-NL" sz="2000" dirty="0" smtClean="0"/>
              <a:t>, </a:t>
            </a:r>
            <a:r>
              <a:rPr lang="nl-NL" sz="2000" dirty="0" err="1" smtClean="0"/>
              <a:t>vehicles</a:t>
            </a:r>
            <a:r>
              <a:rPr lang="nl-NL" sz="2000" dirty="0" smtClean="0"/>
              <a:t>).</a:t>
            </a:r>
          </a:p>
          <a:p>
            <a:pPr>
              <a:buNone/>
            </a:pPr>
            <a:endParaRPr lang="en-US" sz="2000" b="1" dirty="0" smtClean="0"/>
          </a:p>
        </p:txBody>
      </p:sp>
      <p:sp>
        <p:nvSpPr>
          <p:cNvPr id="88068" name="Text Box 4"/>
          <p:cNvSpPr txBox="1">
            <a:spLocks noChangeArrowheads="1"/>
          </p:cNvSpPr>
          <p:nvPr/>
        </p:nvSpPr>
        <p:spPr bwMode="auto">
          <a:xfrm>
            <a:off x="3984625" y="533400"/>
            <a:ext cx="184150" cy="457200"/>
          </a:xfrm>
          <a:prstGeom prst="rect">
            <a:avLst/>
          </a:prstGeom>
          <a:noFill/>
          <a:ln w="76200" cmpd="tri">
            <a:noFill/>
            <a:prstDash val="sysDot"/>
            <a:miter lim="800000"/>
            <a:headEnd/>
            <a:tailEnd/>
          </a:ln>
        </p:spPr>
        <p:txBody>
          <a:bodyPr wrap="none" anchor="ctr">
            <a:spAutoFit/>
          </a:bodyPr>
          <a:lstStyle/>
          <a:p>
            <a:pPr algn="ctr">
              <a:spcBef>
                <a:spcPct val="50000"/>
              </a:spcBef>
            </a:pPr>
            <a:endParaRPr lang="nl-NL" sz="2400" b="1"/>
          </a:p>
        </p:txBody>
      </p:sp>
      <p:sp>
        <p:nvSpPr>
          <p:cNvPr id="88069" name="Text Box 5"/>
          <p:cNvSpPr txBox="1">
            <a:spLocks noChangeArrowheads="1"/>
          </p:cNvSpPr>
          <p:nvPr/>
        </p:nvSpPr>
        <p:spPr bwMode="auto">
          <a:xfrm>
            <a:off x="4746625" y="1181100"/>
            <a:ext cx="184150" cy="457200"/>
          </a:xfrm>
          <a:prstGeom prst="rect">
            <a:avLst/>
          </a:prstGeom>
          <a:noFill/>
          <a:ln w="76200" cmpd="tri">
            <a:noFill/>
            <a:prstDash val="sysDot"/>
            <a:miter lim="800000"/>
            <a:headEnd/>
            <a:tailEnd/>
          </a:ln>
        </p:spPr>
        <p:txBody>
          <a:bodyPr wrap="none" anchor="ctr">
            <a:spAutoFit/>
          </a:bodyPr>
          <a:lstStyle/>
          <a:p>
            <a:pPr algn="ctr">
              <a:spcBef>
                <a:spcPct val="50000"/>
              </a:spcBef>
            </a:pPr>
            <a:endParaRPr lang="nl-NL" sz="2400" b="1"/>
          </a:p>
        </p:txBody>
      </p:sp>
      <p:sp>
        <p:nvSpPr>
          <p:cNvPr id="6" name="Rechthoek 5"/>
          <p:cNvSpPr/>
          <p:nvPr/>
        </p:nvSpPr>
        <p:spPr>
          <a:xfrm>
            <a:off x="323528" y="260648"/>
            <a:ext cx="8136904" cy="523220"/>
          </a:xfrm>
          <a:prstGeom prst="rect">
            <a:avLst/>
          </a:prstGeom>
          <a:ln w="34925">
            <a:solidFill>
              <a:schemeClr val="tx1"/>
            </a:solidFill>
          </a:ln>
        </p:spPr>
        <p:txBody>
          <a:bodyPr wrap="square">
            <a:spAutoFit/>
          </a:bodyPr>
          <a:lstStyle/>
          <a:p>
            <a:pPr marL="0" indent="0">
              <a:buNone/>
            </a:pPr>
            <a:r>
              <a:rPr lang="en-US" sz="2800" b="1" dirty="0" smtClean="0"/>
              <a:t>Proposals to amend waste legislation (II):</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hr. Van Dijk\AppData\Local\Microsoft\Windows Live Mail\WLMDSS.tmp\WLM8D95.tmp\IMG_4736.JPG"/>
          <p:cNvPicPr>
            <a:picLocks noChangeAspect="1" noChangeArrowheads="1"/>
          </p:cNvPicPr>
          <p:nvPr/>
        </p:nvPicPr>
        <p:blipFill>
          <a:blip r:embed="rId2" cstate="print"/>
          <a:srcRect l="22049" t="14700" r="19676" b="30701"/>
          <a:stretch>
            <a:fillRect/>
          </a:stretch>
        </p:blipFill>
        <p:spPr bwMode="auto">
          <a:xfrm>
            <a:off x="323528" y="188640"/>
            <a:ext cx="8424936" cy="619463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hr. Van Dijk\AppData\Local\Microsoft\Windows Live Mail\WLMDSS.tmp\WLM635F.tmp\IMG_4739.JPG"/>
          <p:cNvPicPr>
            <a:picLocks noChangeAspect="1" noChangeArrowheads="1"/>
          </p:cNvPicPr>
          <p:nvPr/>
        </p:nvPicPr>
        <p:blipFill>
          <a:blip r:embed="rId3" cstate="print"/>
          <a:srcRect l="24013" t="3801" r="8263" b="23750"/>
          <a:stretch>
            <a:fillRect/>
          </a:stretch>
        </p:blipFill>
        <p:spPr bwMode="auto">
          <a:xfrm>
            <a:off x="251520" y="404664"/>
            <a:ext cx="7416824" cy="5950708"/>
          </a:xfrm>
          <a:prstGeom prst="rect">
            <a:avLst/>
          </a:prstGeom>
          <a:noFill/>
        </p:spPr>
      </p:pic>
      <p:sp>
        <p:nvSpPr>
          <p:cNvPr id="4" name="Tekstvak 3"/>
          <p:cNvSpPr txBox="1"/>
          <p:nvPr/>
        </p:nvSpPr>
        <p:spPr>
          <a:xfrm rot="828959">
            <a:off x="4597629" y="1091333"/>
            <a:ext cx="4370244" cy="86177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NL" sz="1000" dirty="0" smtClean="0"/>
              <a:t>21 </a:t>
            </a:r>
            <a:r>
              <a:rPr lang="nl-NL" sz="1000" dirty="0" err="1" smtClean="0"/>
              <a:t>January</a:t>
            </a:r>
            <a:r>
              <a:rPr lang="nl-NL" sz="1000" dirty="0" smtClean="0"/>
              <a:t> 2016 © ANP   </a:t>
            </a:r>
            <a:r>
              <a:rPr lang="nl-NL" sz="1000" b="1" dirty="0" smtClean="0"/>
              <a:t>De drie grootste banken van Nederland, ABN Amro, ING en Rabobank willen hun steentje bijdragen aan de opkomst van circulaire economie in Nederland. Het bankentrio wil bedrijven die zich focussen op hergebruik van materialen en grondstoffen makkelijker leningen geven. </a:t>
            </a:r>
            <a:endParaRPr lang="nl-N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hr. Van Dijk\AppData\Local\Microsoft\Windows Live Mail\WLMDSS.tmp\WLM2210.tmp\IMG_4734.JPG"/>
          <p:cNvPicPr>
            <a:picLocks noChangeAspect="1" noChangeArrowheads="1"/>
          </p:cNvPicPr>
          <p:nvPr/>
        </p:nvPicPr>
        <p:blipFill>
          <a:blip r:embed="rId2" cstate="print"/>
          <a:srcRect l="11413" t="11150" r="9838" b="4851"/>
          <a:stretch>
            <a:fillRect/>
          </a:stretch>
        </p:blipFill>
        <p:spPr bwMode="auto">
          <a:xfrm>
            <a:off x="179512" y="548680"/>
            <a:ext cx="7632848" cy="610627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hr. Van Dijk\AppData\Local\Microsoft\Windows Live Mail\WLMDSS.tmp\WLM4CD3.tmp\IMG_4738.JPG"/>
          <p:cNvPicPr>
            <a:picLocks noChangeAspect="1" noChangeArrowheads="1"/>
          </p:cNvPicPr>
          <p:nvPr/>
        </p:nvPicPr>
        <p:blipFill>
          <a:blip r:embed="rId2" cstate="print"/>
          <a:srcRect l="18500" t="5901" r="11413" b="20600"/>
          <a:stretch>
            <a:fillRect/>
          </a:stretch>
        </p:blipFill>
        <p:spPr bwMode="auto">
          <a:xfrm>
            <a:off x="323528" y="188640"/>
            <a:ext cx="8006260" cy="629705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6742</TotalTime>
  <Words>480</Words>
  <Application>Microsoft Office PowerPoint</Application>
  <PresentationFormat>Diavoorstelling (4:3)</PresentationFormat>
  <Paragraphs>89</Paragraphs>
  <Slides>16</Slides>
  <Notes>2</Notes>
  <HiddenSlides>0</HiddenSlides>
  <MMClips>0</MMClips>
  <ScaleCrop>false</ScaleCrop>
  <HeadingPairs>
    <vt:vector size="4" baseType="variant">
      <vt:variant>
        <vt:lpstr>Thema</vt:lpstr>
      </vt:variant>
      <vt:variant>
        <vt:i4>1</vt:i4>
      </vt:variant>
      <vt:variant>
        <vt:lpstr>Diatitels</vt:lpstr>
      </vt:variant>
      <vt:variant>
        <vt:i4>16</vt:i4>
      </vt:variant>
    </vt:vector>
  </HeadingPairs>
  <TitlesOfParts>
    <vt:vector size="17" baseType="lpstr">
      <vt:lpstr>Standaardontwerp</vt:lpstr>
      <vt:lpstr>EU circular economy initiative:   Relevance to the cartridge reman industry</vt:lpstr>
      <vt:lpstr>Dia 2</vt:lpstr>
      <vt:lpstr>Dia 3</vt:lpstr>
      <vt:lpstr>Dia 4</vt:lpstr>
      <vt:lpstr>Dia 5</vt:lpstr>
      <vt:lpstr>Dia 6</vt:lpstr>
      <vt:lpstr>Dia 7</vt:lpstr>
      <vt:lpstr>Dia 8</vt:lpstr>
      <vt:lpstr>Dia 9</vt:lpstr>
      <vt:lpstr>Dia 10</vt:lpstr>
      <vt:lpstr>Dia 11</vt:lpstr>
      <vt:lpstr>Dia 12</vt:lpstr>
      <vt:lpstr>Dia 13</vt:lpstr>
      <vt:lpstr>Dia 14</vt:lpstr>
      <vt:lpstr>Dia 15</vt:lpstr>
      <vt:lpstr>Dia 16</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happens if we do not meet the RED criteria ?</dc:title>
  <dc:creator>vincent</dc:creator>
  <cp:lastModifiedBy>Dhr. Van Dijk</cp:lastModifiedBy>
  <cp:revision>939</cp:revision>
  <dcterms:created xsi:type="dcterms:W3CDTF">2010-08-18T05:38:26Z</dcterms:created>
  <dcterms:modified xsi:type="dcterms:W3CDTF">2016-01-29T16:07:51Z</dcterms:modified>
</cp:coreProperties>
</file>